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1"/>
  </p:notesMasterIdLst>
  <p:sldIdLst>
    <p:sldId id="256" r:id="rId2"/>
    <p:sldId id="390" r:id="rId3"/>
    <p:sldId id="261" r:id="rId4"/>
    <p:sldId id="380" r:id="rId5"/>
    <p:sldId id="381" r:id="rId6"/>
    <p:sldId id="391" r:id="rId7"/>
    <p:sldId id="382" r:id="rId8"/>
    <p:sldId id="392" r:id="rId9"/>
    <p:sldId id="383" r:id="rId10"/>
    <p:sldId id="384" r:id="rId11"/>
    <p:sldId id="393" r:id="rId12"/>
    <p:sldId id="385" r:id="rId13"/>
    <p:sldId id="394" r:id="rId14"/>
    <p:sldId id="386" r:id="rId15"/>
    <p:sldId id="395" r:id="rId16"/>
    <p:sldId id="387" r:id="rId17"/>
    <p:sldId id="388" r:id="rId18"/>
    <p:sldId id="396" r:id="rId19"/>
    <p:sldId id="389"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jpeg>
</file>

<file path=ppt/media/image11.jpeg>
</file>

<file path=ppt/media/image12.jpe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C04407-61E9-4778-8F85-DB4E9BD4AB5E}" type="datetimeFigureOut">
              <a:rPr lang="en-US" smtClean="0"/>
              <a:t>10/18/2021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56240D-2A90-48E4-8E28-68B5F9983534}" type="slidenum">
              <a:rPr lang="en-US" smtClean="0"/>
              <a:t>‹#›</a:t>
            </a:fld>
            <a:endParaRPr lang="en-US"/>
          </a:p>
        </p:txBody>
      </p:sp>
    </p:spTree>
    <p:extLst>
      <p:ext uri="{BB962C8B-B14F-4D97-AF65-F5344CB8AC3E}">
        <p14:creationId xmlns:p14="http://schemas.microsoft.com/office/powerpoint/2010/main" val="32493977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10C61370-6D4F-4ADD-9682-993BC64734E2}"/>
              </a:ext>
            </a:extLst>
          </p:cNvPr>
          <p:cNvSpPr>
            <a:spLocks noGrp="1" noChangeArrowheads="1"/>
          </p:cNvSpPr>
          <p:nvPr>
            <p:ph type="sldNum" sz="quarter" idx="5"/>
          </p:nvPr>
        </p:nvSpPr>
        <p:spPr>
          <a:ln/>
        </p:spPr>
        <p:txBody>
          <a:bodyPr/>
          <a:lstStyle/>
          <a:p>
            <a:fld id="{4FD4458F-B1AF-420F-9D0B-6431EBE5F1C5}" type="slidenum">
              <a:rPr lang="en-US" altLang="en-US"/>
              <a:pPr/>
              <a:t>4</a:t>
            </a:fld>
            <a:endParaRPr lang="en-US" altLang="en-US"/>
          </a:p>
        </p:txBody>
      </p:sp>
      <p:sp>
        <p:nvSpPr>
          <p:cNvPr id="539650" name="Rectangle 2">
            <a:extLst>
              <a:ext uri="{FF2B5EF4-FFF2-40B4-BE49-F238E27FC236}">
                <a16:creationId xmlns:a16="http://schemas.microsoft.com/office/drawing/2014/main" id="{5D429A53-3CC9-4E75-B293-FA2C53D58529}"/>
              </a:ext>
            </a:extLst>
          </p:cNvPr>
          <p:cNvSpPr>
            <a:spLocks noGrp="1" noRot="1" noChangeAspect="1" noChangeArrowheads="1" noTextEdit="1"/>
          </p:cNvSpPr>
          <p:nvPr>
            <p:ph type="sldImg"/>
          </p:nvPr>
        </p:nvSpPr>
        <p:spPr>
          <a:ln/>
        </p:spPr>
      </p:sp>
      <p:sp>
        <p:nvSpPr>
          <p:cNvPr id="539651" name="Rectangle 3">
            <a:extLst>
              <a:ext uri="{FF2B5EF4-FFF2-40B4-BE49-F238E27FC236}">
                <a16:creationId xmlns:a16="http://schemas.microsoft.com/office/drawing/2014/main" id="{64C5C338-CF3F-4EEC-A37A-39C5D9A1BDC9}"/>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BF97733D-AE2E-40BA-BB0C-DF75B1A9195D}"/>
              </a:ext>
            </a:extLst>
          </p:cNvPr>
          <p:cNvSpPr>
            <a:spLocks noGrp="1" noChangeArrowheads="1"/>
          </p:cNvSpPr>
          <p:nvPr>
            <p:ph type="sldNum" sz="quarter" idx="5"/>
          </p:nvPr>
        </p:nvSpPr>
        <p:spPr>
          <a:ln/>
        </p:spPr>
        <p:txBody>
          <a:bodyPr/>
          <a:lstStyle/>
          <a:p>
            <a:fld id="{F5A3D1EF-E80B-4D5D-BA4E-C5E85A2C834E}" type="slidenum">
              <a:rPr lang="en-US" altLang="en-US"/>
              <a:pPr/>
              <a:t>16</a:t>
            </a:fld>
            <a:endParaRPr lang="en-US" altLang="en-US"/>
          </a:p>
        </p:txBody>
      </p:sp>
      <p:sp>
        <p:nvSpPr>
          <p:cNvPr id="553986" name="Rectangle 2">
            <a:extLst>
              <a:ext uri="{FF2B5EF4-FFF2-40B4-BE49-F238E27FC236}">
                <a16:creationId xmlns:a16="http://schemas.microsoft.com/office/drawing/2014/main" id="{325D39A5-5D7E-4BAC-82A0-31F3139304A5}"/>
              </a:ext>
            </a:extLst>
          </p:cNvPr>
          <p:cNvSpPr>
            <a:spLocks noGrp="1" noRot="1" noChangeAspect="1" noChangeArrowheads="1" noTextEdit="1"/>
          </p:cNvSpPr>
          <p:nvPr>
            <p:ph type="sldImg"/>
          </p:nvPr>
        </p:nvSpPr>
        <p:spPr>
          <a:ln/>
        </p:spPr>
      </p:sp>
      <p:sp>
        <p:nvSpPr>
          <p:cNvPr id="553987" name="Rectangle 3">
            <a:extLst>
              <a:ext uri="{FF2B5EF4-FFF2-40B4-BE49-F238E27FC236}">
                <a16:creationId xmlns:a16="http://schemas.microsoft.com/office/drawing/2014/main" id="{DB408B92-3297-4E15-8053-0D5990A41EE0}"/>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F585AFE9-F572-43CE-B005-293D0012CCD3}"/>
              </a:ext>
            </a:extLst>
          </p:cNvPr>
          <p:cNvSpPr>
            <a:spLocks noGrp="1" noChangeArrowheads="1"/>
          </p:cNvSpPr>
          <p:nvPr>
            <p:ph type="sldNum" sz="quarter" idx="5"/>
          </p:nvPr>
        </p:nvSpPr>
        <p:spPr>
          <a:ln/>
        </p:spPr>
        <p:txBody>
          <a:bodyPr/>
          <a:lstStyle/>
          <a:p>
            <a:fld id="{FDDF1061-FA76-42B5-9030-370469B752D1}" type="slidenum">
              <a:rPr lang="en-US" altLang="en-US"/>
              <a:pPr/>
              <a:t>17</a:t>
            </a:fld>
            <a:endParaRPr lang="en-US" altLang="en-US"/>
          </a:p>
        </p:txBody>
      </p:sp>
      <p:sp>
        <p:nvSpPr>
          <p:cNvPr id="556034" name="Rectangle 2">
            <a:extLst>
              <a:ext uri="{FF2B5EF4-FFF2-40B4-BE49-F238E27FC236}">
                <a16:creationId xmlns:a16="http://schemas.microsoft.com/office/drawing/2014/main" id="{221D76B0-5C3B-49B9-A420-5199732DB0E1}"/>
              </a:ext>
            </a:extLst>
          </p:cNvPr>
          <p:cNvSpPr>
            <a:spLocks noGrp="1" noRot="1" noChangeAspect="1" noChangeArrowheads="1" noTextEdit="1"/>
          </p:cNvSpPr>
          <p:nvPr>
            <p:ph type="sldImg"/>
          </p:nvPr>
        </p:nvSpPr>
        <p:spPr>
          <a:ln/>
        </p:spPr>
      </p:sp>
      <p:sp>
        <p:nvSpPr>
          <p:cNvPr id="556035" name="Rectangle 3">
            <a:extLst>
              <a:ext uri="{FF2B5EF4-FFF2-40B4-BE49-F238E27FC236}">
                <a16:creationId xmlns:a16="http://schemas.microsoft.com/office/drawing/2014/main" id="{2CB5EE97-1FAF-44F1-B675-9A9F2D7A1696}"/>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9E063E65-65F7-4C17-8F47-CE22D97554D7}"/>
              </a:ext>
            </a:extLst>
          </p:cNvPr>
          <p:cNvSpPr>
            <a:spLocks noGrp="1" noChangeArrowheads="1"/>
          </p:cNvSpPr>
          <p:nvPr>
            <p:ph type="sldNum" sz="quarter" idx="5"/>
          </p:nvPr>
        </p:nvSpPr>
        <p:spPr>
          <a:ln/>
        </p:spPr>
        <p:txBody>
          <a:bodyPr/>
          <a:lstStyle/>
          <a:p>
            <a:fld id="{5CA424FA-387E-4851-AC54-87B70507FA72}" type="slidenum">
              <a:rPr lang="en-US" altLang="en-US"/>
              <a:pPr/>
              <a:t>19</a:t>
            </a:fld>
            <a:endParaRPr lang="en-US" altLang="en-US"/>
          </a:p>
        </p:txBody>
      </p:sp>
      <p:sp>
        <p:nvSpPr>
          <p:cNvPr id="558082" name="Rectangle 2">
            <a:extLst>
              <a:ext uri="{FF2B5EF4-FFF2-40B4-BE49-F238E27FC236}">
                <a16:creationId xmlns:a16="http://schemas.microsoft.com/office/drawing/2014/main" id="{FB068B15-A728-4C5E-A4A5-3FEB0D5F335F}"/>
              </a:ext>
            </a:extLst>
          </p:cNvPr>
          <p:cNvSpPr>
            <a:spLocks noGrp="1" noRot="1" noChangeAspect="1" noChangeArrowheads="1" noTextEdit="1"/>
          </p:cNvSpPr>
          <p:nvPr>
            <p:ph type="sldImg"/>
          </p:nvPr>
        </p:nvSpPr>
        <p:spPr>
          <a:ln/>
        </p:spPr>
      </p:sp>
      <p:sp>
        <p:nvSpPr>
          <p:cNvPr id="558083" name="Rectangle 3">
            <a:extLst>
              <a:ext uri="{FF2B5EF4-FFF2-40B4-BE49-F238E27FC236}">
                <a16:creationId xmlns:a16="http://schemas.microsoft.com/office/drawing/2014/main" id="{F2227A12-10DA-4CD3-AF74-124B8E8A3AEE}"/>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297D9167-BA24-4568-AF86-8C0B74996D04}"/>
              </a:ext>
            </a:extLst>
          </p:cNvPr>
          <p:cNvSpPr>
            <a:spLocks noGrp="1" noChangeArrowheads="1"/>
          </p:cNvSpPr>
          <p:nvPr>
            <p:ph type="sldNum" sz="quarter" idx="5"/>
          </p:nvPr>
        </p:nvSpPr>
        <p:spPr>
          <a:ln/>
        </p:spPr>
        <p:txBody>
          <a:bodyPr/>
          <a:lstStyle/>
          <a:p>
            <a:fld id="{3952E145-2504-4319-BE25-64EAC0D74035}" type="slidenum">
              <a:rPr lang="en-US" altLang="en-US"/>
              <a:pPr/>
              <a:t>5</a:t>
            </a:fld>
            <a:endParaRPr lang="en-US" altLang="en-US"/>
          </a:p>
        </p:txBody>
      </p:sp>
      <p:sp>
        <p:nvSpPr>
          <p:cNvPr id="541698" name="Rectangle 2">
            <a:extLst>
              <a:ext uri="{FF2B5EF4-FFF2-40B4-BE49-F238E27FC236}">
                <a16:creationId xmlns:a16="http://schemas.microsoft.com/office/drawing/2014/main" id="{7D81F9F8-58F6-4105-AA7B-A73B69C08276}"/>
              </a:ext>
            </a:extLst>
          </p:cNvPr>
          <p:cNvSpPr>
            <a:spLocks noGrp="1" noRot="1" noChangeAspect="1" noChangeArrowheads="1" noTextEdit="1"/>
          </p:cNvSpPr>
          <p:nvPr>
            <p:ph type="sldImg"/>
          </p:nvPr>
        </p:nvSpPr>
        <p:spPr>
          <a:ln/>
        </p:spPr>
      </p:sp>
      <p:sp>
        <p:nvSpPr>
          <p:cNvPr id="541699" name="Rectangle 3">
            <a:extLst>
              <a:ext uri="{FF2B5EF4-FFF2-40B4-BE49-F238E27FC236}">
                <a16:creationId xmlns:a16="http://schemas.microsoft.com/office/drawing/2014/main" id="{2C8C6D24-DC0E-4AC9-BF54-BF3395A0E6F8}"/>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6E9E1149-007D-47C5-A19A-1E6531C712C6}"/>
              </a:ext>
            </a:extLst>
          </p:cNvPr>
          <p:cNvSpPr>
            <a:spLocks noGrp="1" noChangeArrowheads="1"/>
          </p:cNvSpPr>
          <p:nvPr>
            <p:ph type="sldNum" sz="quarter" idx="5"/>
          </p:nvPr>
        </p:nvSpPr>
        <p:spPr>
          <a:ln/>
        </p:spPr>
        <p:txBody>
          <a:bodyPr/>
          <a:lstStyle/>
          <a:p>
            <a:fld id="{7254388B-E478-4794-9AFE-19D2339D2DCE}" type="slidenum">
              <a:rPr lang="en-US" altLang="en-US"/>
              <a:pPr/>
              <a:t>7</a:t>
            </a:fld>
            <a:endParaRPr lang="en-US" altLang="en-US"/>
          </a:p>
        </p:txBody>
      </p:sp>
      <p:sp>
        <p:nvSpPr>
          <p:cNvPr id="543746" name="Rectangle 2">
            <a:extLst>
              <a:ext uri="{FF2B5EF4-FFF2-40B4-BE49-F238E27FC236}">
                <a16:creationId xmlns:a16="http://schemas.microsoft.com/office/drawing/2014/main" id="{DEF165D5-31B7-40EF-A2F8-1A9A5DEE89C7}"/>
              </a:ext>
            </a:extLst>
          </p:cNvPr>
          <p:cNvSpPr>
            <a:spLocks noGrp="1" noRot="1" noChangeAspect="1" noChangeArrowheads="1" noTextEdit="1"/>
          </p:cNvSpPr>
          <p:nvPr>
            <p:ph type="sldImg"/>
          </p:nvPr>
        </p:nvSpPr>
        <p:spPr>
          <a:ln/>
        </p:spPr>
      </p:sp>
      <p:sp>
        <p:nvSpPr>
          <p:cNvPr id="543747" name="Rectangle 3">
            <a:extLst>
              <a:ext uri="{FF2B5EF4-FFF2-40B4-BE49-F238E27FC236}">
                <a16:creationId xmlns:a16="http://schemas.microsoft.com/office/drawing/2014/main" id="{27FB7872-8338-4D12-9B4B-726F139983AE}"/>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19F3FF2D-4692-4B25-BFCE-6ABEF7E2A3F3}"/>
              </a:ext>
            </a:extLst>
          </p:cNvPr>
          <p:cNvSpPr>
            <a:spLocks noGrp="1" noChangeArrowheads="1"/>
          </p:cNvSpPr>
          <p:nvPr>
            <p:ph type="sldNum" sz="quarter" idx="5"/>
          </p:nvPr>
        </p:nvSpPr>
        <p:spPr>
          <a:ln/>
        </p:spPr>
        <p:txBody>
          <a:bodyPr/>
          <a:lstStyle/>
          <a:p>
            <a:fld id="{9D5D4964-F587-4A28-8B8F-3D2B67A7E4F5}" type="slidenum">
              <a:rPr lang="en-US" altLang="en-US"/>
              <a:pPr/>
              <a:t>9</a:t>
            </a:fld>
            <a:endParaRPr lang="en-US" altLang="en-US"/>
          </a:p>
        </p:txBody>
      </p:sp>
      <p:sp>
        <p:nvSpPr>
          <p:cNvPr id="545794" name="Rectangle 2">
            <a:extLst>
              <a:ext uri="{FF2B5EF4-FFF2-40B4-BE49-F238E27FC236}">
                <a16:creationId xmlns:a16="http://schemas.microsoft.com/office/drawing/2014/main" id="{CE84DC6C-5BC3-4A47-8449-2710A70B498F}"/>
              </a:ext>
            </a:extLst>
          </p:cNvPr>
          <p:cNvSpPr>
            <a:spLocks noGrp="1" noRot="1" noChangeAspect="1" noChangeArrowheads="1" noTextEdit="1"/>
          </p:cNvSpPr>
          <p:nvPr>
            <p:ph type="sldImg"/>
          </p:nvPr>
        </p:nvSpPr>
        <p:spPr>
          <a:ln/>
        </p:spPr>
      </p:sp>
      <p:sp>
        <p:nvSpPr>
          <p:cNvPr id="545795" name="Rectangle 3">
            <a:extLst>
              <a:ext uri="{FF2B5EF4-FFF2-40B4-BE49-F238E27FC236}">
                <a16:creationId xmlns:a16="http://schemas.microsoft.com/office/drawing/2014/main" id="{CE86D836-D0D4-4F9D-B845-3D2EEC05B41F}"/>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ECB21B33-3BCB-4B5A-9D8E-7DE6AD8A46F0}"/>
              </a:ext>
            </a:extLst>
          </p:cNvPr>
          <p:cNvSpPr>
            <a:spLocks noGrp="1" noChangeArrowheads="1"/>
          </p:cNvSpPr>
          <p:nvPr>
            <p:ph type="sldNum" sz="quarter" idx="5"/>
          </p:nvPr>
        </p:nvSpPr>
        <p:spPr>
          <a:ln/>
        </p:spPr>
        <p:txBody>
          <a:bodyPr/>
          <a:lstStyle/>
          <a:p>
            <a:fld id="{74CF69B5-D0A6-4B78-B7D5-F2FE958EB2F1}" type="slidenum">
              <a:rPr lang="en-US" altLang="en-US"/>
              <a:pPr/>
              <a:t>10</a:t>
            </a:fld>
            <a:endParaRPr lang="en-US" altLang="en-US"/>
          </a:p>
        </p:txBody>
      </p:sp>
      <p:sp>
        <p:nvSpPr>
          <p:cNvPr id="547842" name="Rectangle 2">
            <a:extLst>
              <a:ext uri="{FF2B5EF4-FFF2-40B4-BE49-F238E27FC236}">
                <a16:creationId xmlns:a16="http://schemas.microsoft.com/office/drawing/2014/main" id="{DD651EEB-B6A5-41D6-AB8A-39363941864F}"/>
              </a:ext>
            </a:extLst>
          </p:cNvPr>
          <p:cNvSpPr>
            <a:spLocks noGrp="1" noRot="1" noChangeAspect="1" noChangeArrowheads="1" noTextEdit="1"/>
          </p:cNvSpPr>
          <p:nvPr>
            <p:ph type="sldImg"/>
          </p:nvPr>
        </p:nvSpPr>
        <p:spPr>
          <a:ln/>
        </p:spPr>
      </p:sp>
      <p:sp>
        <p:nvSpPr>
          <p:cNvPr id="547843" name="Rectangle 3">
            <a:extLst>
              <a:ext uri="{FF2B5EF4-FFF2-40B4-BE49-F238E27FC236}">
                <a16:creationId xmlns:a16="http://schemas.microsoft.com/office/drawing/2014/main" id="{9B07F7EA-34C0-4D56-8C0B-A0935A1B097F}"/>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8F8B4770-5D3C-4E5B-88A9-659B404AEE7A}"/>
              </a:ext>
            </a:extLst>
          </p:cNvPr>
          <p:cNvSpPr>
            <a:spLocks noGrp="1" noChangeArrowheads="1"/>
          </p:cNvSpPr>
          <p:nvPr>
            <p:ph type="sldNum" sz="quarter" idx="5"/>
          </p:nvPr>
        </p:nvSpPr>
        <p:spPr>
          <a:ln/>
        </p:spPr>
        <p:txBody>
          <a:bodyPr/>
          <a:lstStyle/>
          <a:p>
            <a:fld id="{72B8DC8C-2857-453B-BA7B-1915FC1DC223}" type="slidenum">
              <a:rPr lang="en-US" altLang="en-US"/>
              <a:pPr/>
              <a:t>12</a:t>
            </a:fld>
            <a:endParaRPr lang="en-US" altLang="en-US"/>
          </a:p>
        </p:txBody>
      </p:sp>
      <p:sp>
        <p:nvSpPr>
          <p:cNvPr id="549890" name="Rectangle 2">
            <a:extLst>
              <a:ext uri="{FF2B5EF4-FFF2-40B4-BE49-F238E27FC236}">
                <a16:creationId xmlns:a16="http://schemas.microsoft.com/office/drawing/2014/main" id="{2824698B-46E5-4F31-B288-BFC614389096}"/>
              </a:ext>
            </a:extLst>
          </p:cNvPr>
          <p:cNvSpPr>
            <a:spLocks noGrp="1" noRot="1" noChangeAspect="1" noChangeArrowheads="1" noTextEdit="1"/>
          </p:cNvSpPr>
          <p:nvPr>
            <p:ph type="sldImg"/>
          </p:nvPr>
        </p:nvSpPr>
        <p:spPr>
          <a:ln/>
        </p:spPr>
      </p:sp>
      <p:sp>
        <p:nvSpPr>
          <p:cNvPr id="549891" name="Rectangle 3">
            <a:extLst>
              <a:ext uri="{FF2B5EF4-FFF2-40B4-BE49-F238E27FC236}">
                <a16:creationId xmlns:a16="http://schemas.microsoft.com/office/drawing/2014/main" id="{83D61FFD-0C96-437D-9610-8AA97DBEC963}"/>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8F8B4770-5D3C-4E5B-88A9-659B404AEE7A}"/>
              </a:ext>
            </a:extLst>
          </p:cNvPr>
          <p:cNvSpPr>
            <a:spLocks noGrp="1" noChangeArrowheads="1"/>
          </p:cNvSpPr>
          <p:nvPr>
            <p:ph type="sldNum" sz="quarter" idx="5"/>
          </p:nvPr>
        </p:nvSpPr>
        <p:spPr>
          <a:ln/>
        </p:spPr>
        <p:txBody>
          <a:bodyPr/>
          <a:lstStyle/>
          <a:p>
            <a:fld id="{72B8DC8C-2857-453B-BA7B-1915FC1DC223}" type="slidenum">
              <a:rPr lang="en-US" altLang="en-US"/>
              <a:pPr/>
              <a:t>13</a:t>
            </a:fld>
            <a:endParaRPr lang="en-US" altLang="en-US"/>
          </a:p>
        </p:txBody>
      </p:sp>
      <p:sp>
        <p:nvSpPr>
          <p:cNvPr id="549890" name="Rectangle 2">
            <a:extLst>
              <a:ext uri="{FF2B5EF4-FFF2-40B4-BE49-F238E27FC236}">
                <a16:creationId xmlns:a16="http://schemas.microsoft.com/office/drawing/2014/main" id="{2824698B-46E5-4F31-B288-BFC614389096}"/>
              </a:ext>
            </a:extLst>
          </p:cNvPr>
          <p:cNvSpPr>
            <a:spLocks noGrp="1" noRot="1" noChangeAspect="1" noChangeArrowheads="1" noTextEdit="1"/>
          </p:cNvSpPr>
          <p:nvPr>
            <p:ph type="sldImg"/>
          </p:nvPr>
        </p:nvSpPr>
        <p:spPr>
          <a:ln/>
        </p:spPr>
      </p:sp>
      <p:sp>
        <p:nvSpPr>
          <p:cNvPr id="549891" name="Rectangle 3">
            <a:extLst>
              <a:ext uri="{FF2B5EF4-FFF2-40B4-BE49-F238E27FC236}">
                <a16:creationId xmlns:a16="http://schemas.microsoft.com/office/drawing/2014/main" id="{83D61FFD-0C96-437D-9610-8AA97DBEC963}"/>
              </a:ext>
            </a:extLst>
          </p:cNvPr>
          <p:cNvSpPr>
            <a:spLocks noGrp="1" noChangeArrowheads="1"/>
          </p:cNvSpPr>
          <p:nvPr>
            <p:ph type="body" idx="1"/>
          </p:nvPr>
        </p:nvSpPr>
        <p:spPr/>
        <p:txBody>
          <a:bodyPr/>
          <a:lstStyle/>
          <a:p>
            <a:r>
              <a:rPr lang="en-US" altLang="en-US"/>
              <a:t>Figure: </a:t>
            </a:r>
          </a:p>
        </p:txBody>
      </p:sp>
    </p:spTree>
    <p:extLst>
      <p:ext uri="{BB962C8B-B14F-4D97-AF65-F5344CB8AC3E}">
        <p14:creationId xmlns:p14="http://schemas.microsoft.com/office/powerpoint/2010/main" val="20401419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7107A13D-9C31-4FDC-A3DD-068380BD57D0}"/>
              </a:ext>
            </a:extLst>
          </p:cNvPr>
          <p:cNvSpPr>
            <a:spLocks noGrp="1" noChangeArrowheads="1"/>
          </p:cNvSpPr>
          <p:nvPr>
            <p:ph type="sldNum" sz="quarter" idx="5"/>
          </p:nvPr>
        </p:nvSpPr>
        <p:spPr>
          <a:ln/>
        </p:spPr>
        <p:txBody>
          <a:bodyPr/>
          <a:lstStyle/>
          <a:p>
            <a:fld id="{5DB89C4D-33B7-411A-877E-A9535F177812}" type="slidenum">
              <a:rPr lang="en-US" altLang="en-US"/>
              <a:pPr/>
              <a:t>14</a:t>
            </a:fld>
            <a:endParaRPr lang="en-US" altLang="en-US"/>
          </a:p>
        </p:txBody>
      </p:sp>
      <p:sp>
        <p:nvSpPr>
          <p:cNvPr id="551938" name="Rectangle 2">
            <a:extLst>
              <a:ext uri="{FF2B5EF4-FFF2-40B4-BE49-F238E27FC236}">
                <a16:creationId xmlns:a16="http://schemas.microsoft.com/office/drawing/2014/main" id="{C7A6F06A-D313-4F5F-B218-2FC46BE29863}"/>
              </a:ext>
            </a:extLst>
          </p:cNvPr>
          <p:cNvSpPr>
            <a:spLocks noGrp="1" noRot="1" noChangeAspect="1" noChangeArrowheads="1" noTextEdit="1"/>
          </p:cNvSpPr>
          <p:nvPr>
            <p:ph type="sldImg"/>
          </p:nvPr>
        </p:nvSpPr>
        <p:spPr>
          <a:ln/>
        </p:spPr>
      </p:sp>
      <p:sp>
        <p:nvSpPr>
          <p:cNvPr id="551939" name="Rectangle 3">
            <a:extLst>
              <a:ext uri="{FF2B5EF4-FFF2-40B4-BE49-F238E27FC236}">
                <a16:creationId xmlns:a16="http://schemas.microsoft.com/office/drawing/2014/main" id="{08F67CEB-09F7-47A8-94F8-609F6895387E}"/>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7107A13D-9C31-4FDC-A3DD-068380BD57D0}"/>
              </a:ext>
            </a:extLst>
          </p:cNvPr>
          <p:cNvSpPr>
            <a:spLocks noGrp="1" noChangeArrowheads="1"/>
          </p:cNvSpPr>
          <p:nvPr>
            <p:ph type="sldNum" sz="quarter" idx="5"/>
          </p:nvPr>
        </p:nvSpPr>
        <p:spPr>
          <a:ln/>
        </p:spPr>
        <p:txBody>
          <a:bodyPr/>
          <a:lstStyle/>
          <a:p>
            <a:fld id="{5DB89C4D-33B7-411A-877E-A9535F177812}" type="slidenum">
              <a:rPr lang="en-US" altLang="en-US"/>
              <a:pPr/>
              <a:t>15</a:t>
            </a:fld>
            <a:endParaRPr lang="en-US" altLang="en-US"/>
          </a:p>
        </p:txBody>
      </p:sp>
      <p:sp>
        <p:nvSpPr>
          <p:cNvPr id="551938" name="Rectangle 2">
            <a:extLst>
              <a:ext uri="{FF2B5EF4-FFF2-40B4-BE49-F238E27FC236}">
                <a16:creationId xmlns:a16="http://schemas.microsoft.com/office/drawing/2014/main" id="{C7A6F06A-D313-4F5F-B218-2FC46BE29863}"/>
              </a:ext>
            </a:extLst>
          </p:cNvPr>
          <p:cNvSpPr>
            <a:spLocks noGrp="1" noRot="1" noChangeAspect="1" noChangeArrowheads="1" noTextEdit="1"/>
          </p:cNvSpPr>
          <p:nvPr>
            <p:ph type="sldImg"/>
          </p:nvPr>
        </p:nvSpPr>
        <p:spPr>
          <a:ln/>
        </p:spPr>
      </p:sp>
      <p:sp>
        <p:nvSpPr>
          <p:cNvPr id="551939" name="Rectangle 3">
            <a:extLst>
              <a:ext uri="{FF2B5EF4-FFF2-40B4-BE49-F238E27FC236}">
                <a16:creationId xmlns:a16="http://schemas.microsoft.com/office/drawing/2014/main" id="{08F67CEB-09F7-47A8-94F8-609F6895387E}"/>
              </a:ext>
            </a:extLst>
          </p:cNvPr>
          <p:cNvSpPr>
            <a:spLocks noGrp="1" noChangeArrowheads="1"/>
          </p:cNvSpPr>
          <p:nvPr>
            <p:ph type="body" idx="1"/>
          </p:nvPr>
        </p:nvSpPr>
        <p:spPr/>
        <p:txBody>
          <a:bodyPr/>
          <a:lstStyle/>
          <a:p>
            <a:r>
              <a:rPr lang="en-US" altLang="en-US"/>
              <a:t>Figure: </a:t>
            </a:r>
          </a:p>
        </p:txBody>
      </p:sp>
    </p:spTree>
    <p:extLst>
      <p:ext uri="{BB962C8B-B14F-4D97-AF65-F5344CB8AC3E}">
        <p14:creationId xmlns:p14="http://schemas.microsoft.com/office/powerpoint/2010/main" val="18789113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7A6A17D-A6C1-427D-BDA6-44CEFFBE8F59}" type="datetimeFigureOut">
              <a:rPr lang="en-US" smtClean="0"/>
              <a:t>10/18/2021</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954D44E8-F318-4FA5-B18A-B1B370DDA170}"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194534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A6A17D-A6C1-427D-BDA6-44CEFFBE8F59}" type="datetimeFigureOut">
              <a:rPr lang="en-US" smtClean="0"/>
              <a:t>10/18/2021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4D44E8-F318-4FA5-B18A-B1B370DDA170}"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304280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A6A17D-A6C1-427D-BDA6-44CEFFBE8F59}" type="datetimeFigureOut">
              <a:rPr lang="en-US" smtClean="0"/>
              <a:t>10/18/2021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4D44E8-F318-4FA5-B18A-B1B370DDA170}"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610753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7_Custom Layout">
    <p:bg>
      <p:bgPr>
        <a:solidFill>
          <a:schemeClr val="bg1">
            <a:lumMod val="95000"/>
          </a:schemeClr>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FB94C70-FD0A-47C8-B9BF-5B1E1F64AA35}"/>
              </a:ext>
            </a:extLst>
          </p:cNvPr>
          <p:cNvSpPr/>
          <p:nvPr/>
        </p:nvSpPr>
        <p:spPr>
          <a:xfrm>
            <a:off x="0" y="0"/>
            <a:ext cx="5268036" cy="7287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94CCF2C-00E9-074B-B010-5BF496E17FF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93554" y="239201"/>
            <a:ext cx="10820796" cy="6327880"/>
          </a:xfrm>
          <a:prstGeom prst="rect">
            <a:avLst/>
          </a:prstGeom>
        </p:spPr>
      </p:pic>
      <p:pic>
        <p:nvPicPr>
          <p:cNvPr id="6" name="Picture 5" descr="A picture containing text&#10;&#10;Description automatically generated">
            <a:extLst>
              <a:ext uri="{FF2B5EF4-FFF2-40B4-BE49-F238E27FC236}">
                <a16:creationId xmlns:a16="http://schemas.microsoft.com/office/drawing/2014/main" id="{305705C9-D32B-1C49-9013-0F38B4185B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27473" y="5321484"/>
            <a:ext cx="1366982" cy="919018"/>
          </a:xfrm>
          <a:prstGeom prst="rect">
            <a:avLst/>
          </a:prstGeom>
        </p:spPr>
      </p:pic>
    </p:spTree>
    <p:extLst>
      <p:ext uri="{BB962C8B-B14F-4D97-AF65-F5344CB8AC3E}">
        <p14:creationId xmlns:p14="http://schemas.microsoft.com/office/powerpoint/2010/main" val="37284778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2_Custom Layou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27C0BC3-A883-4F4C-9E8C-FB5D929950F4}"/>
              </a:ext>
            </a:extLst>
          </p:cNvPr>
          <p:cNvSpPr/>
          <p:nvPr/>
        </p:nvSpPr>
        <p:spPr>
          <a:xfrm>
            <a:off x="10044953" y="2773935"/>
            <a:ext cx="1532965" cy="356347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58514252-B3B9-4C1A-950C-A50A89C3D1B8}"/>
              </a:ext>
            </a:extLst>
          </p:cNvPr>
          <p:cNvSpPr>
            <a:spLocks noGrp="1"/>
          </p:cNvSpPr>
          <p:nvPr>
            <p:ph type="pic" sz="quarter" idx="10"/>
          </p:nvPr>
        </p:nvSpPr>
        <p:spPr>
          <a:xfrm>
            <a:off x="5701087" y="445480"/>
            <a:ext cx="2689225" cy="5554662"/>
          </a:xfrm>
          <a:solidFill>
            <a:schemeClr val="bg1">
              <a:lumMod val="95000"/>
            </a:schemeClr>
          </a:solidFill>
        </p:spPr>
        <p:txBody>
          <a:bodyPr/>
          <a:lstStyle/>
          <a:p>
            <a:r>
              <a:rPr lang="en-US"/>
              <a:t>Click icon to add picture</a:t>
            </a:r>
          </a:p>
        </p:txBody>
      </p:sp>
      <p:sp>
        <p:nvSpPr>
          <p:cNvPr id="8" name="Picture Placeholder 6">
            <a:extLst>
              <a:ext uri="{FF2B5EF4-FFF2-40B4-BE49-F238E27FC236}">
                <a16:creationId xmlns:a16="http://schemas.microsoft.com/office/drawing/2014/main" id="{6A9CA63A-2DFA-471F-87E9-C3E0486C3BDB}"/>
              </a:ext>
            </a:extLst>
          </p:cNvPr>
          <p:cNvSpPr>
            <a:spLocks noGrp="1"/>
          </p:cNvSpPr>
          <p:nvPr>
            <p:ph type="pic" sz="quarter" idx="11"/>
          </p:nvPr>
        </p:nvSpPr>
        <p:spPr>
          <a:xfrm>
            <a:off x="8698941" y="805542"/>
            <a:ext cx="2689225" cy="5350841"/>
          </a:xfrm>
          <a:solidFill>
            <a:schemeClr val="bg1">
              <a:lumMod val="95000"/>
            </a:schemeClr>
          </a:solidFill>
        </p:spPr>
        <p:txBody>
          <a:bodyPr/>
          <a:lstStyle/>
          <a:p>
            <a:r>
              <a:rPr lang="en-US"/>
              <a:t>Click icon to add picture</a:t>
            </a:r>
          </a:p>
        </p:txBody>
      </p:sp>
    </p:spTree>
    <p:extLst>
      <p:ext uri="{BB962C8B-B14F-4D97-AF65-F5344CB8AC3E}">
        <p14:creationId xmlns:p14="http://schemas.microsoft.com/office/powerpoint/2010/main" val="12413852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27455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1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85357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D7567-C403-4593-B31B-936DDCA9C187}"/>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578C2AFD-E80F-40DF-8123-2604702012F9}"/>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E1B28B-803F-4BC1-840A-0D0A6B2843EF}"/>
              </a:ext>
            </a:extLst>
          </p:cNvPr>
          <p:cNvSpPr>
            <a:spLocks noGrp="1"/>
          </p:cNvSpPr>
          <p:nvPr>
            <p:ph type="dt" sz="half" idx="10"/>
          </p:nvPr>
        </p:nvSpPr>
        <p:spPr/>
        <p:txBody>
          <a:bodyPr/>
          <a:lstStyle/>
          <a:p>
            <a:fld id="{CCFC57C3-A5D4-4308-8EA3-D9DE37FAF859}" type="datetimeFigureOut">
              <a:rPr lang="en-US" smtClean="0"/>
              <a:t>10/18/2021</a:t>
            </a:fld>
            <a:endParaRPr lang="en-US"/>
          </a:p>
        </p:txBody>
      </p:sp>
      <p:sp>
        <p:nvSpPr>
          <p:cNvPr id="5" name="Footer Placeholder 4">
            <a:extLst>
              <a:ext uri="{FF2B5EF4-FFF2-40B4-BE49-F238E27FC236}">
                <a16:creationId xmlns:a16="http://schemas.microsoft.com/office/drawing/2014/main" id="{C5266617-FBB6-48E7-A429-965B94DA7F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E0EE9B-7A9E-4032-BAAD-0D56562F21D0}"/>
              </a:ext>
            </a:extLst>
          </p:cNvPr>
          <p:cNvSpPr>
            <a:spLocks noGrp="1"/>
          </p:cNvSpPr>
          <p:nvPr>
            <p:ph type="sldNum" sz="quarter" idx="12"/>
          </p:nvPr>
        </p:nvSpPr>
        <p:spPr/>
        <p:txBody>
          <a:bodyPr/>
          <a:lstStyle/>
          <a:p>
            <a:fld id="{13027478-38B5-4683-9A4C-5C3D5EDC8826}" type="slidenum">
              <a:rPr lang="en-US" smtClean="0"/>
              <a:t>‹#›</a:t>
            </a:fld>
            <a:endParaRPr lang="en-US"/>
          </a:p>
        </p:txBody>
      </p:sp>
    </p:spTree>
    <p:extLst>
      <p:ext uri="{BB962C8B-B14F-4D97-AF65-F5344CB8AC3E}">
        <p14:creationId xmlns:p14="http://schemas.microsoft.com/office/powerpoint/2010/main" val="41681925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17285" y="333795"/>
            <a:ext cx="9603275" cy="498032"/>
          </a:xfrm>
        </p:spPr>
        <p:txBody>
          <a:bodyPr/>
          <a:lstStyle/>
          <a:p>
            <a:r>
              <a:rPr lang="en-US"/>
              <a:t>Click to edit Master title style</a:t>
            </a:r>
          </a:p>
        </p:txBody>
      </p:sp>
      <p:sp>
        <p:nvSpPr>
          <p:cNvPr id="3" name="Content Placeholder 2"/>
          <p:cNvSpPr>
            <a:spLocks noGrp="1"/>
          </p:cNvSpPr>
          <p:nvPr>
            <p:ph idx="1"/>
          </p:nvPr>
        </p:nvSpPr>
        <p:spPr>
          <a:xfrm>
            <a:off x="259492" y="1075039"/>
            <a:ext cx="11652421" cy="5115693"/>
          </a:xfrm>
        </p:spPr>
        <p:txBody>
          <a:bodyPr anchor="t"/>
          <a:lstStyle>
            <a:lvl1pPr>
              <a:defRPr sz="2800"/>
            </a:lvl1pPr>
            <a:lvl2pPr>
              <a:defRPr sz="2400"/>
            </a:lvl2pPr>
            <a:lvl3pPr>
              <a:defRPr sz="2000"/>
            </a:lvl3pPr>
            <a:lvl4pPr>
              <a:defRPr sz="16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6676808" y="6361716"/>
            <a:ext cx="3500715" cy="309201"/>
          </a:xfrm>
        </p:spPr>
        <p:txBody>
          <a:bodyPr/>
          <a:lstStyle/>
          <a:p>
            <a:fld id="{47A6A17D-A6C1-427D-BDA6-44CEFFBE8F59}" type="datetimeFigureOut">
              <a:rPr lang="en-US" smtClean="0"/>
              <a:t>10/18/2021</a:t>
            </a:fld>
            <a:endParaRPr lang="en-US"/>
          </a:p>
        </p:txBody>
      </p:sp>
      <p:sp>
        <p:nvSpPr>
          <p:cNvPr id="5" name="Footer Placeholder 4"/>
          <p:cNvSpPr>
            <a:spLocks noGrp="1"/>
          </p:cNvSpPr>
          <p:nvPr>
            <p:ph type="ftr" sz="quarter" idx="11"/>
          </p:nvPr>
        </p:nvSpPr>
        <p:spPr>
          <a:xfrm>
            <a:off x="280087" y="6361716"/>
            <a:ext cx="5938836" cy="309201"/>
          </a:xfrm>
        </p:spPr>
        <p:txBody>
          <a:bodyPr/>
          <a:lstStyle/>
          <a:p>
            <a:endParaRPr lang="en-US"/>
          </a:p>
        </p:txBody>
      </p:sp>
      <p:sp>
        <p:nvSpPr>
          <p:cNvPr id="6" name="Slide Number Placeholder 5"/>
          <p:cNvSpPr>
            <a:spLocks noGrp="1"/>
          </p:cNvSpPr>
          <p:nvPr>
            <p:ph type="sldNum" sz="quarter" idx="12"/>
          </p:nvPr>
        </p:nvSpPr>
        <p:spPr>
          <a:xfrm>
            <a:off x="360421" y="346118"/>
            <a:ext cx="811019" cy="503578"/>
          </a:xfrm>
        </p:spPr>
        <p:txBody>
          <a:bodyPr/>
          <a:lstStyle/>
          <a:p>
            <a:fld id="{954D44E8-F318-4FA5-B18A-B1B370DDA170}" type="slidenum">
              <a:rPr lang="en-US" smtClean="0"/>
              <a:t>‹#›</a:t>
            </a:fld>
            <a:endParaRPr lang="en-US"/>
          </a:p>
        </p:txBody>
      </p:sp>
      <p:cxnSp>
        <p:nvCxnSpPr>
          <p:cNvPr id="33" name="Straight Connector 32"/>
          <p:cNvCxnSpPr/>
          <p:nvPr/>
        </p:nvCxnSpPr>
        <p:spPr>
          <a:xfrm>
            <a:off x="1292239" y="867564"/>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284843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7A6A17D-A6C1-427D-BDA6-44CEFFBE8F59}" type="datetimeFigureOut">
              <a:rPr lang="en-US" smtClean="0"/>
              <a:t>10/18/2021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4D44E8-F318-4FA5-B18A-B1B370DDA170}"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906855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7A6A17D-A6C1-427D-BDA6-44CEFFBE8F59}" type="datetimeFigureOut">
              <a:rPr lang="en-US" smtClean="0"/>
              <a:t>10/18/2021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4D44E8-F318-4FA5-B18A-B1B370DDA170}" type="slidenum">
              <a:rPr lang="en-US" smtClean="0"/>
              <a:t>‹#›</a:t>
            </a:fld>
            <a:endParaRPr lang="en-US"/>
          </a:p>
        </p:txBody>
      </p:sp>
      <p:cxnSp>
        <p:nvCxnSpPr>
          <p:cNvPr id="35" name="Straight Connector 34"/>
          <p:cNvCxnSpPr/>
          <p:nvPr/>
        </p:nvCxnSpPr>
        <p:spPr>
          <a:xfrm>
            <a:off x="1355644" y="1302551"/>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774615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7A6A17D-A6C1-427D-BDA6-44CEFFBE8F59}" type="datetimeFigureOut">
              <a:rPr lang="en-US" smtClean="0"/>
              <a:t>10/18/2021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54D44E8-F318-4FA5-B18A-B1B370DDA170}"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016068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7A6A17D-A6C1-427D-BDA6-44CEFFBE8F59}" type="datetimeFigureOut">
              <a:rPr lang="en-US" smtClean="0"/>
              <a:t>10/18/2021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54D44E8-F318-4FA5-B18A-B1B370DDA170}" type="slidenum">
              <a:rPr lang="en-US" smtClean="0"/>
              <a:t>‹#›</a:t>
            </a:fld>
            <a:endParaRPr lang="en-US"/>
          </a:p>
        </p:txBody>
      </p:sp>
      <p:cxnSp>
        <p:nvCxnSpPr>
          <p:cNvPr id="25" name="Straight Connector 24"/>
          <p:cNvCxnSpPr/>
          <p:nvPr/>
        </p:nvCxnSpPr>
        <p:spPr>
          <a:xfrm>
            <a:off x="1447331" y="1302551"/>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517151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7A6A17D-A6C1-427D-BDA6-44CEFFBE8F59}" type="datetimeFigureOut">
              <a:rPr lang="en-US" smtClean="0"/>
              <a:t>10/18/2021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54D44E8-F318-4FA5-B18A-B1B370DDA170}" type="slidenum">
              <a:rPr lang="en-US" smtClean="0"/>
              <a:t>‹#›</a:t>
            </a:fld>
            <a:endParaRPr lang="en-US"/>
          </a:p>
        </p:txBody>
      </p:sp>
    </p:spTree>
    <p:extLst>
      <p:ext uri="{BB962C8B-B14F-4D97-AF65-F5344CB8AC3E}">
        <p14:creationId xmlns:p14="http://schemas.microsoft.com/office/powerpoint/2010/main" val="24455536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7A6A17D-A6C1-427D-BDA6-44CEFFBE8F59}" type="datetimeFigureOut">
              <a:rPr lang="en-US" smtClean="0"/>
              <a:t>10/18/2021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4D44E8-F318-4FA5-B18A-B1B370DDA170}"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95060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7A6A17D-A6C1-427D-BDA6-44CEFFBE8F59}" type="datetimeFigureOut">
              <a:rPr lang="en-US" smtClean="0"/>
              <a:t>10/18/2021</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954D44E8-F318-4FA5-B18A-B1B370DDA170}"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225656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8" name="Rectangle 7"/>
          <p:cNvSpPr/>
          <p:nvPr/>
        </p:nvSpPr>
        <p:spPr>
          <a:xfrm>
            <a:off x="0" y="3183258"/>
            <a:ext cx="12192000" cy="3674742"/>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7A6A17D-A6C1-427D-BDA6-44CEFFBE8F59}" type="datetimeFigureOut">
              <a:rPr lang="en-US" smtClean="0"/>
              <a:t>10/18/2021</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954D44E8-F318-4FA5-B18A-B1B370DDA170}" type="slidenum">
              <a:rPr lang="en-US" smtClean="0"/>
              <a:t>‹#›</a:t>
            </a:fld>
            <a:endParaRPr lang="en-US"/>
          </a:p>
        </p:txBody>
      </p:sp>
      <p:sp>
        <p:nvSpPr>
          <p:cNvPr id="11" name="TextBox 10">
            <a:extLst>
              <a:ext uri="{FF2B5EF4-FFF2-40B4-BE49-F238E27FC236}">
                <a16:creationId xmlns:a16="http://schemas.microsoft.com/office/drawing/2014/main" id="{66D4E961-1361-314F-B789-94775AC8AB02}"/>
              </a:ext>
            </a:extLst>
          </p:cNvPr>
          <p:cNvSpPr txBox="1"/>
          <p:nvPr/>
        </p:nvSpPr>
        <p:spPr>
          <a:xfrm>
            <a:off x="9643096" y="6374462"/>
            <a:ext cx="2327564" cy="369332"/>
          </a:xfrm>
          <a:prstGeom prst="rect">
            <a:avLst/>
          </a:prstGeom>
          <a:noFill/>
        </p:spPr>
        <p:txBody>
          <a:bodyPr wrap="square" rtlCol="0">
            <a:spAutoFit/>
          </a:bodyPr>
          <a:lstStyle/>
          <a:p>
            <a:pPr algn="r"/>
            <a:r>
              <a:rPr lang="en-US" baseline="0" err="1">
                <a:latin typeface="Arial" panose="020B0604020202020204" pitchFamily="34" charset="0"/>
              </a:rPr>
              <a:t>austincc.edu</a:t>
            </a:r>
            <a:endParaRPr lang="en-US" baseline="0">
              <a:latin typeface="Arial" panose="020B0604020202020204" pitchFamily="34" charset="0"/>
            </a:endParaRPr>
          </a:p>
        </p:txBody>
      </p:sp>
    </p:spTree>
    <p:extLst>
      <p:ext uri="{BB962C8B-B14F-4D97-AF65-F5344CB8AC3E}">
        <p14:creationId xmlns:p14="http://schemas.microsoft.com/office/powerpoint/2010/main" val="1355755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4" r:id="rId13"/>
    <p:sldLayoutId id="2147483675" r:id="rId14"/>
    <p:sldLayoutId id="2147483676" r:id="rId15"/>
    <p:sldLayoutId id="2147483677" r:id="rId16"/>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96B66-6A56-410B-8308-970F4D190FA9}"/>
              </a:ext>
            </a:extLst>
          </p:cNvPr>
          <p:cNvSpPr>
            <a:spLocks noGrp="1"/>
          </p:cNvSpPr>
          <p:nvPr>
            <p:ph type="ctrTitle"/>
          </p:nvPr>
        </p:nvSpPr>
        <p:spPr/>
        <p:txBody>
          <a:bodyPr/>
          <a:lstStyle/>
          <a:p>
            <a:pPr algn="ctr"/>
            <a:r>
              <a:rPr lang="en-US"/>
              <a:t>ITNW 1335 Cloud Computing</a:t>
            </a:r>
          </a:p>
        </p:txBody>
      </p:sp>
      <p:sp>
        <p:nvSpPr>
          <p:cNvPr id="3" name="Subtitle 2">
            <a:extLst>
              <a:ext uri="{FF2B5EF4-FFF2-40B4-BE49-F238E27FC236}">
                <a16:creationId xmlns:a16="http://schemas.microsoft.com/office/drawing/2014/main" id="{F74EE5B7-FF71-4194-AD93-ADEBDA28274B}"/>
              </a:ext>
            </a:extLst>
          </p:cNvPr>
          <p:cNvSpPr>
            <a:spLocks noGrp="1"/>
          </p:cNvSpPr>
          <p:nvPr>
            <p:ph type="subTitle" idx="1"/>
          </p:nvPr>
        </p:nvSpPr>
        <p:spPr/>
        <p:txBody>
          <a:bodyPr/>
          <a:lstStyle/>
          <a:p>
            <a:pPr algn="ctr"/>
            <a:r>
              <a:rPr lang="en-US" dirty="0"/>
              <a:t>Chapter 9 – Cloud Management Mechanisms</a:t>
            </a:r>
          </a:p>
          <a:p>
            <a:pPr algn="ctr"/>
            <a:endParaRPr lang="en-US" dirty="0"/>
          </a:p>
          <a:p>
            <a:endParaRPr lang="en-US" dirty="0"/>
          </a:p>
        </p:txBody>
      </p:sp>
    </p:spTree>
    <p:extLst>
      <p:ext uri="{BB962C8B-B14F-4D97-AF65-F5344CB8AC3E}">
        <p14:creationId xmlns:p14="http://schemas.microsoft.com/office/powerpoint/2010/main" val="24765523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30024-B84B-4A44-9E1D-AFAFF263638E}"/>
              </a:ext>
            </a:extLst>
          </p:cNvPr>
          <p:cNvSpPr>
            <a:spLocks noGrp="1"/>
          </p:cNvSpPr>
          <p:nvPr>
            <p:ph type="title"/>
          </p:nvPr>
        </p:nvSpPr>
        <p:spPr/>
        <p:txBody>
          <a:bodyPr>
            <a:normAutofit fontScale="90000"/>
          </a:bodyPr>
          <a:lstStyle/>
          <a:p>
            <a:pPr algn="ctr"/>
            <a:r>
              <a:rPr lang="en-US" dirty="0"/>
              <a:t>9.2. Resource Management System</a:t>
            </a:r>
          </a:p>
        </p:txBody>
      </p:sp>
      <p:sp>
        <p:nvSpPr>
          <p:cNvPr id="3" name="Content Placeholder 2">
            <a:extLst>
              <a:ext uri="{FF2B5EF4-FFF2-40B4-BE49-F238E27FC236}">
                <a16:creationId xmlns:a16="http://schemas.microsoft.com/office/drawing/2014/main" id="{8A2FFFBD-92FB-46D2-9899-1183A1C8B7CF}"/>
              </a:ext>
            </a:extLst>
          </p:cNvPr>
          <p:cNvSpPr>
            <a:spLocks noGrp="1"/>
          </p:cNvSpPr>
          <p:nvPr>
            <p:ph idx="1"/>
          </p:nvPr>
        </p:nvSpPr>
        <p:spPr>
          <a:xfrm>
            <a:off x="259492" y="1075039"/>
            <a:ext cx="9714687" cy="5115693"/>
          </a:xfrm>
        </p:spPr>
        <p:txBody>
          <a:bodyPr/>
          <a:lstStyle/>
          <a:p>
            <a:r>
              <a:rPr lang="en-US" dirty="0"/>
              <a:t>The </a:t>
            </a:r>
            <a:r>
              <a:rPr lang="en-US" i="1" dirty="0"/>
              <a:t>resource management system </a:t>
            </a:r>
            <a:r>
              <a:rPr lang="en-US" dirty="0"/>
              <a:t>mechanism helps coordinate IT resources in response to management actions performed by both cloud consumers and cloud providers </a:t>
            </a:r>
          </a:p>
          <a:p>
            <a:r>
              <a:rPr lang="en-US" dirty="0"/>
              <a:t>Core to this system is the virtual infrastructure manager (VIM) that coordinates the server hardware so that virtual server instances can be created from the most expedient underlying physical server</a:t>
            </a:r>
          </a:p>
        </p:txBody>
      </p:sp>
      <p:sp>
        <p:nvSpPr>
          <p:cNvPr id="4" name="Footer Placeholder 1">
            <a:extLst>
              <a:ext uri="{FF2B5EF4-FFF2-40B4-BE49-F238E27FC236}">
                <a16:creationId xmlns:a16="http://schemas.microsoft.com/office/drawing/2014/main" id="{E00FC402-B41A-4A25-BB1E-B40659ED51BB}"/>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546818" name="Picture 2">
            <a:extLst>
              <a:ext uri="{FF2B5EF4-FFF2-40B4-BE49-F238E27FC236}">
                <a16:creationId xmlns:a16="http://schemas.microsoft.com/office/drawing/2014/main" id="{121080C5-22CC-41F5-9608-73514B7C13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1469" y="1471003"/>
            <a:ext cx="1918182" cy="35504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46819" name="Text Box 3">
            <a:extLst>
              <a:ext uri="{FF2B5EF4-FFF2-40B4-BE49-F238E27FC236}">
                <a16:creationId xmlns:a16="http://schemas.microsoft.com/office/drawing/2014/main" id="{878183D4-5F6E-4CD4-8801-122D5A19041E}"/>
              </a:ext>
            </a:extLst>
          </p:cNvPr>
          <p:cNvSpPr txBox="1">
            <a:spLocks noChangeArrowheads="1"/>
          </p:cNvSpPr>
          <p:nvPr/>
        </p:nvSpPr>
        <p:spPr bwMode="auto">
          <a:xfrm>
            <a:off x="8220477" y="5417461"/>
            <a:ext cx="3971523" cy="8684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p>
            <a:r>
              <a:rPr lang="en-US" altLang="en-US" sz="1261" dirty="0"/>
              <a:t>Figure 9.5 A resource management system encompassing a VIM platform and a virtual machine image repository. The VIM may have additional repositories, including one dedicated to storing operational data.</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ED868-9DE9-43B7-9540-5640EF121503}"/>
              </a:ext>
            </a:extLst>
          </p:cNvPr>
          <p:cNvSpPr>
            <a:spLocks noGrp="1"/>
          </p:cNvSpPr>
          <p:nvPr>
            <p:ph type="title"/>
          </p:nvPr>
        </p:nvSpPr>
        <p:spPr/>
        <p:txBody>
          <a:bodyPr>
            <a:normAutofit fontScale="90000"/>
          </a:bodyPr>
          <a:lstStyle/>
          <a:p>
            <a:pPr algn="ctr"/>
            <a:r>
              <a:rPr lang="en-US" dirty="0"/>
              <a:t>9.2. Resource Management System</a:t>
            </a:r>
          </a:p>
        </p:txBody>
      </p:sp>
      <p:sp>
        <p:nvSpPr>
          <p:cNvPr id="3" name="Content Placeholder 2">
            <a:extLst>
              <a:ext uri="{FF2B5EF4-FFF2-40B4-BE49-F238E27FC236}">
                <a16:creationId xmlns:a16="http://schemas.microsoft.com/office/drawing/2014/main" id="{7998437B-8546-4F4D-9DDE-5410EDEFD344}"/>
              </a:ext>
            </a:extLst>
          </p:cNvPr>
          <p:cNvSpPr>
            <a:spLocks noGrp="1"/>
          </p:cNvSpPr>
          <p:nvPr>
            <p:ph idx="1"/>
          </p:nvPr>
        </p:nvSpPr>
        <p:spPr/>
        <p:txBody>
          <a:bodyPr>
            <a:normAutofit lnSpcReduction="10000"/>
          </a:bodyPr>
          <a:lstStyle/>
          <a:p>
            <a:r>
              <a:rPr lang="en-US" dirty="0"/>
              <a:t>Tasks that are typically automated and implemented through the resource management system include:</a:t>
            </a:r>
          </a:p>
          <a:p>
            <a:pPr lvl="1"/>
            <a:r>
              <a:rPr lang="en-US" dirty="0"/>
              <a:t>managing virtual IT resource templates that are used to create pre-built instances, such as virtual server images</a:t>
            </a:r>
          </a:p>
          <a:p>
            <a:pPr lvl="1"/>
            <a:r>
              <a:rPr lang="en-US" dirty="0"/>
              <a:t>allocating and releasing virtual IT resources into the available physical infrastructure in response to the starting, pausing, resuming, and termination of virtual IT resource instances</a:t>
            </a:r>
          </a:p>
          <a:p>
            <a:pPr lvl="1"/>
            <a:r>
              <a:rPr lang="en-US" dirty="0"/>
              <a:t>coordinating IT resources in relation to the involvement of other mechanisms, such as resource replication, load balancer, and failover system</a:t>
            </a:r>
          </a:p>
          <a:p>
            <a:pPr lvl="1"/>
            <a:r>
              <a:rPr lang="en-US" dirty="0"/>
              <a:t>enforcing usage and security policies throughout the lifecycle of cloud service instances</a:t>
            </a:r>
          </a:p>
          <a:p>
            <a:pPr lvl="1"/>
            <a:r>
              <a:rPr lang="en-US" dirty="0"/>
              <a:t>monitoring operational conditions of IT resources</a:t>
            </a:r>
          </a:p>
        </p:txBody>
      </p:sp>
    </p:spTree>
    <p:extLst>
      <p:ext uri="{BB962C8B-B14F-4D97-AF65-F5344CB8AC3E}">
        <p14:creationId xmlns:p14="http://schemas.microsoft.com/office/powerpoint/2010/main" val="664699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FDE7E-8AF3-454C-BCFE-8747FB2905D4}"/>
              </a:ext>
            </a:extLst>
          </p:cNvPr>
          <p:cNvSpPr>
            <a:spLocks noGrp="1"/>
          </p:cNvSpPr>
          <p:nvPr>
            <p:ph type="title"/>
          </p:nvPr>
        </p:nvSpPr>
        <p:spPr/>
        <p:txBody>
          <a:bodyPr>
            <a:normAutofit fontScale="90000"/>
          </a:bodyPr>
          <a:lstStyle/>
          <a:p>
            <a:pPr algn="ctr"/>
            <a:r>
              <a:rPr lang="en-US" dirty="0"/>
              <a:t>9.2. Resource Management System</a:t>
            </a:r>
          </a:p>
        </p:txBody>
      </p:sp>
      <p:sp>
        <p:nvSpPr>
          <p:cNvPr id="3" name="Content Placeholder 2">
            <a:extLst>
              <a:ext uri="{FF2B5EF4-FFF2-40B4-BE49-F238E27FC236}">
                <a16:creationId xmlns:a16="http://schemas.microsoft.com/office/drawing/2014/main" id="{B6D07F52-5134-4896-A353-71A450E71CAD}"/>
              </a:ext>
            </a:extLst>
          </p:cNvPr>
          <p:cNvSpPr>
            <a:spLocks noGrp="1"/>
          </p:cNvSpPr>
          <p:nvPr>
            <p:ph idx="1"/>
          </p:nvPr>
        </p:nvSpPr>
        <p:spPr>
          <a:xfrm>
            <a:off x="259493" y="1075039"/>
            <a:ext cx="11193754" cy="5115693"/>
          </a:xfrm>
        </p:spPr>
        <p:txBody>
          <a:bodyPr>
            <a:normAutofit lnSpcReduction="10000"/>
          </a:bodyPr>
          <a:lstStyle/>
          <a:p>
            <a:r>
              <a:rPr lang="en-US" dirty="0"/>
              <a:t>Resource management system functions can be accessed by cloud resource administrators employed by the cloud provider or cloud consumer</a:t>
            </a:r>
          </a:p>
          <a:p>
            <a:r>
              <a:rPr lang="en-US" dirty="0"/>
              <a:t>Those working on behalf of a cloud provider will often be able to directly access the resource management system’s native console</a:t>
            </a:r>
          </a:p>
          <a:p>
            <a:r>
              <a:rPr lang="en-US" dirty="0"/>
              <a:t>Resource management systems can expose APIs that allow CPs to build customized remote administration system portals for resource management controls to external cloud resource administrators acting on behalf of cloud consumer organizations via usage and administration portals</a:t>
            </a:r>
          </a:p>
        </p:txBody>
      </p:sp>
      <p:sp>
        <p:nvSpPr>
          <p:cNvPr id="4" name="Footer Placeholder 1">
            <a:extLst>
              <a:ext uri="{FF2B5EF4-FFF2-40B4-BE49-F238E27FC236}">
                <a16:creationId xmlns:a16="http://schemas.microsoft.com/office/drawing/2014/main" id="{3863FB8E-9406-439A-AEF2-6D5F7FF32333}"/>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FDE7E-8AF3-454C-BCFE-8747FB2905D4}"/>
              </a:ext>
            </a:extLst>
          </p:cNvPr>
          <p:cNvSpPr>
            <a:spLocks noGrp="1"/>
          </p:cNvSpPr>
          <p:nvPr>
            <p:ph type="title"/>
          </p:nvPr>
        </p:nvSpPr>
        <p:spPr/>
        <p:txBody>
          <a:bodyPr>
            <a:normAutofit fontScale="90000"/>
          </a:bodyPr>
          <a:lstStyle/>
          <a:p>
            <a:pPr algn="ctr"/>
            <a:r>
              <a:rPr lang="en-US" dirty="0"/>
              <a:t>9.2. Resource Management System</a:t>
            </a:r>
          </a:p>
        </p:txBody>
      </p:sp>
      <p:sp>
        <p:nvSpPr>
          <p:cNvPr id="3" name="Content Placeholder 2">
            <a:extLst>
              <a:ext uri="{FF2B5EF4-FFF2-40B4-BE49-F238E27FC236}">
                <a16:creationId xmlns:a16="http://schemas.microsoft.com/office/drawing/2014/main" id="{B6D07F52-5134-4896-A353-71A450E71CAD}"/>
              </a:ext>
            </a:extLst>
          </p:cNvPr>
          <p:cNvSpPr>
            <a:spLocks noGrp="1"/>
          </p:cNvSpPr>
          <p:nvPr>
            <p:ph idx="1"/>
          </p:nvPr>
        </p:nvSpPr>
        <p:spPr>
          <a:xfrm>
            <a:off x="259493" y="1075039"/>
            <a:ext cx="5857322" cy="5115693"/>
          </a:xfrm>
        </p:spPr>
        <p:txBody>
          <a:bodyPr>
            <a:normAutofit/>
          </a:bodyPr>
          <a:lstStyle/>
          <a:p>
            <a:r>
              <a:rPr lang="en-US" altLang="en-US" sz="2800" dirty="0"/>
              <a:t>The cloud consumer’s cloud resource administrator accesses a usage and administration portal externally to administer a leased IT resource (1)</a:t>
            </a:r>
          </a:p>
          <a:p>
            <a:r>
              <a:rPr lang="en-US" altLang="en-US" sz="2800" dirty="0"/>
              <a:t>The cloud provider’s cloud resource administrator uses the native user-interface provided by the VIM to perform internal resource management tasks (2). </a:t>
            </a:r>
          </a:p>
        </p:txBody>
      </p:sp>
      <p:sp>
        <p:nvSpPr>
          <p:cNvPr id="4" name="Footer Placeholder 1">
            <a:extLst>
              <a:ext uri="{FF2B5EF4-FFF2-40B4-BE49-F238E27FC236}">
                <a16:creationId xmlns:a16="http://schemas.microsoft.com/office/drawing/2014/main" id="{3863FB8E-9406-439A-AEF2-6D5F7FF32333}"/>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548866" name="Picture 2">
            <a:extLst>
              <a:ext uri="{FF2B5EF4-FFF2-40B4-BE49-F238E27FC236}">
                <a16:creationId xmlns:a16="http://schemas.microsoft.com/office/drawing/2014/main" id="{AFA12F4F-B636-4FF6-93E1-A94EF1ED7D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6814" y="1554358"/>
            <a:ext cx="5941405" cy="374928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48867" name="Text Box 3">
            <a:extLst>
              <a:ext uri="{FF2B5EF4-FFF2-40B4-BE49-F238E27FC236}">
                <a16:creationId xmlns:a16="http://schemas.microsoft.com/office/drawing/2014/main" id="{449BB72C-D443-437D-A073-5D4B10621DB5}"/>
              </a:ext>
            </a:extLst>
          </p:cNvPr>
          <p:cNvSpPr txBox="1">
            <a:spLocks noChangeArrowheads="1"/>
          </p:cNvSpPr>
          <p:nvPr/>
        </p:nvSpPr>
        <p:spPr bwMode="auto">
          <a:xfrm>
            <a:off x="8472538" y="5739813"/>
            <a:ext cx="996926" cy="3077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p>
            <a:r>
              <a:rPr lang="en-US" altLang="en-US" sz="1400" dirty="0"/>
              <a:t>Figure 9.6</a:t>
            </a:r>
          </a:p>
        </p:txBody>
      </p:sp>
    </p:spTree>
    <p:extLst>
      <p:ext uri="{BB962C8B-B14F-4D97-AF65-F5344CB8AC3E}">
        <p14:creationId xmlns:p14="http://schemas.microsoft.com/office/powerpoint/2010/main" val="35415126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F5327-2985-460E-87CB-F778CF263F8B}"/>
              </a:ext>
            </a:extLst>
          </p:cNvPr>
          <p:cNvSpPr>
            <a:spLocks noGrp="1"/>
          </p:cNvSpPr>
          <p:nvPr>
            <p:ph type="title"/>
          </p:nvPr>
        </p:nvSpPr>
        <p:spPr/>
        <p:txBody>
          <a:bodyPr>
            <a:normAutofit fontScale="90000"/>
          </a:bodyPr>
          <a:lstStyle/>
          <a:p>
            <a:pPr algn="ctr"/>
            <a:r>
              <a:rPr lang="en-US" b="1" i="0" dirty="0">
                <a:solidFill>
                  <a:srgbClr val="000000"/>
                </a:solidFill>
                <a:effectLst/>
                <a:latin typeface="Times New Roman" panose="02020603050405020304" pitchFamily="18" charset="0"/>
              </a:rPr>
              <a:t>9.3. SLA Management System</a:t>
            </a:r>
            <a:br>
              <a:rPr lang="en-US" b="1" i="0" dirty="0">
                <a:solidFill>
                  <a:srgbClr val="000000"/>
                </a:solidFill>
                <a:effectLst/>
                <a:latin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4C93EE67-869F-4DA9-86A7-9C11D3D62B89}"/>
              </a:ext>
            </a:extLst>
          </p:cNvPr>
          <p:cNvSpPr>
            <a:spLocks noGrp="1"/>
          </p:cNvSpPr>
          <p:nvPr>
            <p:ph idx="1"/>
          </p:nvPr>
        </p:nvSpPr>
        <p:spPr>
          <a:xfrm>
            <a:off x="259493" y="1075039"/>
            <a:ext cx="8872476" cy="5115693"/>
          </a:xfrm>
        </p:spPr>
        <p:txBody>
          <a:bodyPr/>
          <a:lstStyle/>
          <a:p>
            <a:r>
              <a:rPr lang="en-US" dirty="0"/>
              <a:t>The </a:t>
            </a:r>
            <a:r>
              <a:rPr lang="en-US" i="1" dirty="0"/>
              <a:t>SLA management system </a:t>
            </a:r>
            <a:r>
              <a:rPr lang="en-US" dirty="0"/>
              <a:t>mechanism represents a range of commercially available cloud management products that provide features pertaining to the administration, collection, storage, reporting, and runtime notification of SLA data</a:t>
            </a:r>
          </a:p>
        </p:txBody>
      </p:sp>
      <p:sp>
        <p:nvSpPr>
          <p:cNvPr id="4" name="Footer Placeholder 1">
            <a:extLst>
              <a:ext uri="{FF2B5EF4-FFF2-40B4-BE49-F238E27FC236}">
                <a16:creationId xmlns:a16="http://schemas.microsoft.com/office/drawing/2014/main" id="{74738727-1E0C-4524-B9E1-7C312C60AEC8}"/>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550914" name="Picture 2">
            <a:extLst>
              <a:ext uri="{FF2B5EF4-FFF2-40B4-BE49-F238E27FC236}">
                <a16:creationId xmlns:a16="http://schemas.microsoft.com/office/drawing/2014/main" id="{15115431-7194-43F4-B68F-D40A175457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72824" y="1390753"/>
            <a:ext cx="2268372" cy="40764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50915" name="Text Box 3">
            <a:extLst>
              <a:ext uri="{FF2B5EF4-FFF2-40B4-BE49-F238E27FC236}">
                <a16:creationId xmlns:a16="http://schemas.microsoft.com/office/drawing/2014/main" id="{81C82C8F-C721-4347-BFE5-258FAC007F7B}"/>
              </a:ext>
            </a:extLst>
          </p:cNvPr>
          <p:cNvSpPr txBox="1">
            <a:spLocks noChangeArrowheads="1"/>
          </p:cNvSpPr>
          <p:nvPr/>
        </p:nvSpPr>
        <p:spPr bwMode="auto">
          <a:xfrm>
            <a:off x="8877810" y="5516317"/>
            <a:ext cx="3054697" cy="67441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p>
            <a:r>
              <a:rPr lang="en-US" altLang="en-US" sz="1261" dirty="0"/>
              <a:t>Figure 9.7 An SLA management system encompassing an SLA manager and QoS      measurements repository.</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F5327-2985-460E-87CB-F778CF263F8B}"/>
              </a:ext>
            </a:extLst>
          </p:cNvPr>
          <p:cNvSpPr>
            <a:spLocks noGrp="1"/>
          </p:cNvSpPr>
          <p:nvPr>
            <p:ph type="title"/>
          </p:nvPr>
        </p:nvSpPr>
        <p:spPr/>
        <p:txBody>
          <a:bodyPr>
            <a:normAutofit fontScale="90000"/>
          </a:bodyPr>
          <a:lstStyle/>
          <a:p>
            <a:pPr algn="ctr"/>
            <a:r>
              <a:rPr lang="en-US" b="1" i="0" dirty="0">
                <a:solidFill>
                  <a:srgbClr val="000000"/>
                </a:solidFill>
                <a:effectLst/>
                <a:latin typeface="Times New Roman" panose="02020603050405020304" pitchFamily="18" charset="0"/>
              </a:rPr>
              <a:t>9.3. SLA Management System</a:t>
            </a:r>
            <a:endParaRPr lang="en-US" dirty="0"/>
          </a:p>
        </p:txBody>
      </p:sp>
      <p:sp>
        <p:nvSpPr>
          <p:cNvPr id="3" name="Content Placeholder 2">
            <a:extLst>
              <a:ext uri="{FF2B5EF4-FFF2-40B4-BE49-F238E27FC236}">
                <a16:creationId xmlns:a16="http://schemas.microsoft.com/office/drawing/2014/main" id="{4C93EE67-869F-4DA9-86A7-9C11D3D62B89}"/>
              </a:ext>
            </a:extLst>
          </p:cNvPr>
          <p:cNvSpPr>
            <a:spLocks noGrp="1"/>
          </p:cNvSpPr>
          <p:nvPr>
            <p:ph idx="1"/>
          </p:nvPr>
        </p:nvSpPr>
        <p:spPr>
          <a:xfrm>
            <a:off x="259492" y="1075039"/>
            <a:ext cx="11411139" cy="5115693"/>
          </a:xfrm>
        </p:spPr>
        <p:txBody>
          <a:bodyPr>
            <a:normAutofit/>
          </a:bodyPr>
          <a:lstStyle/>
          <a:p>
            <a:r>
              <a:rPr lang="en-US" dirty="0"/>
              <a:t>An SLA management system deployment will generally include a repository used to store and retrieve collected SLA data based on pre-defined metrics and reporting parameters</a:t>
            </a:r>
          </a:p>
          <a:p>
            <a:r>
              <a:rPr lang="en-US" dirty="0"/>
              <a:t>It will further rely on SLA monitor mechanisms to collect the SLA data that can then be made available in near-real time to usage and administration portals to provide on-going feedback regarding active cloud services </a:t>
            </a:r>
          </a:p>
          <a:p>
            <a:r>
              <a:rPr lang="en-US" dirty="0"/>
              <a:t>The metrics monitored for individual cloud services are aligned with the SLA guarantees in corresponding cloud provisioning contracts</a:t>
            </a:r>
          </a:p>
        </p:txBody>
      </p:sp>
      <p:sp>
        <p:nvSpPr>
          <p:cNvPr id="4" name="Footer Placeholder 1">
            <a:extLst>
              <a:ext uri="{FF2B5EF4-FFF2-40B4-BE49-F238E27FC236}">
                <a16:creationId xmlns:a16="http://schemas.microsoft.com/office/drawing/2014/main" id="{74738727-1E0C-4524-B9E1-7C312C60AEC8}"/>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spTree>
    <p:extLst>
      <p:ext uri="{BB962C8B-B14F-4D97-AF65-F5344CB8AC3E}">
        <p14:creationId xmlns:p14="http://schemas.microsoft.com/office/powerpoint/2010/main" val="8535884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AF8A5-1FCA-4A5B-BF03-B0EDDC772090}"/>
              </a:ext>
            </a:extLst>
          </p:cNvPr>
          <p:cNvSpPr>
            <a:spLocks noGrp="1"/>
          </p:cNvSpPr>
          <p:nvPr>
            <p:ph type="title"/>
          </p:nvPr>
        </p:nvSpPr>
        <p:spPr/>
        <p:txBody>
          <a:bodyPr>
            <a:normAutofit fontScale="90000"/>
          </a:bodyPr>
          <a:lstStyle/>
          <a:p>
            <a:pPr algn="ctr"/>
            <a:r>
              <a:rPr lang="en-US" b="1" i="0" dirty="0">
                <a:solidFill>
                  <a:srgbClr val="000000"/>
                </a:solidFill>
                <a:effectLst/>
                <a:latin typeface="Times New Roman" panose="02020603050405020304" pitchFamily="18" charset="0"/>
              </a:rPr>
              <a:t>9.3. SLA Management System</a:t>
            </a:r>
            <a:endParaRPr lang="en-US" dirty="0"/>
          </a:p>
        </p:txBody>
      </p:sp>
      <p:sp>
        <p:nvSpPr>
          <p:cNvPr id="3" name="Content Placeholder 2">
            <a:extLst>
              <a:ext uri="{FF2B5EF4-FFF2-40B4-BE49-F238E27FC236}">
                <a16:creationId xmlns:a16="http://schemas.microsoft.com/office/drawing/2014/main" id="{756B04A3-F68B-419F-B411-0547D202453F}"/>
              </a:ext>
            </a:extLst>
          </p:cNvPr>
          <p:cNvSpPr>
            <a:spLocks noGrp="1"/>
          </p:cNvSpPr>
          <p:nvPr>
            <p:ph idx="1"/>
          </p:nvPr>
        </p:nvSpPr>
        <p:spPr>
          <a:xfrm>
            <a:off x="259492" y="831827"/>
            <a:ext cx="6032114" cy="5529889"/>
          </a:xfrm>
        </p:spPr>
        <p:txBody>
          <a:bodyPr>
            <a:noAutofit/>
          </a:bodyPr>
          <a:lstStyle/>
          <a:p>
            <a:r>
              <a:rPr lang="en-US" altLang="en-US" sz="2000" dirty="0"/>
              <a:t>A cloud service consumer interacts with a cloud service (1).</a:t>
            </a:r>
          </a:p>
          <a:p>
            <a:r>
              <a:rPr lang="en-US" altLang="en-US" sz="2000" dirty="0"/>
              <a:t>An SLA monitor intercepts the exchanged messages, evaluates the interaction, and collects relevant runtime data in relation to quality-of-service guarantees defined in the cloud service’s SLA (2A)</a:t>
            </a:r>
          </a:p>
          <a:p>
            <a:r>
              <a:rPr lang="en-US" altLang="en-US" sz="2000" dirty="0"/>
              <a:t>The data collected is stored in a repository (2B)</a:t>
            </a:r>
          </a:p>
          <a:p>
            <a:r>
              <a:rPr lang="en-US" altLang="en-US" sz="2000" dirty="0"/>
              <a:t>that is part of the SLA management system (3)</a:t>
            </a:r>
          </a:p>
          <a:p>
            <a:r>
              <a:rPr lang="en-US" altLang="en-US" sz="2000" dirty="0"/>
              <a:t>Queries can be issued and reports can be generated for an external cloud resource administrator via a usage and administration portal (4)</a:t>
            </a:r>
          </a:p>
          <a:p>
            <a:r>
              <a:rPr lang="en-US" altLang="en-US" sz="2000" dirty="0"/>
              <a:t>or for an internal cloud resource administrator via the SLA management system’s native user-interface (5).</a:t>
            </a:r>
            <a:endParaRPr lang="en-US" sz="2000" dirty="0"/>
          </a:p>
        </p:txBody>
      </p:sp>
      <p:sp>
        <p:nvSpPr>
          <p:cNvPr id="4" name="Footer Placeholder 1">
            <a:extLst>
              <a:ext uri="{FF2B5EF4-FFF2-40B4-BE49-F238E27FC236}">
                <a16:creationId xmlns:a16="http://schemas.microsoft.com/office/drawing/2014/main" id="{18786EB3-857F-4ADB-91B0-E38FAFE501C5}"/>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552962" name="Picture 2">
            <a:extLst>
              <a:ext uri="{FF2B5EF4-FFF2-40B4-BE49-F238E27FC236}">
                <a16:creationId xmlns:a16="http://schemas.microsoft.com/office/drawing/2014/main" id="{A8DD5265-BFBB-409A-8A81-2AF988542C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59886" y="1739677"/>
            <a:ext cx="6032114" cy="358591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52963" name="Text Box 3">
            <a:extLst>
              <a:ext uri="{FF2B5EF4-FFF2-40B4-BE49-F238E27FC236}">
                <a16:creationId xmlns:a16="http://schemas.microsoft.com/office/drawing/2014/main" id="{B5FAA279-5AD7-4599-B679-08449D3E5FFA}"/>
              </a:ext>
            </a:extLst>
          </p:cNvPr>
          <p:cNvSpPr txBox="1">
            <a:spLocks noChangeArrowheads="1"/>
          </p:cNvSpPr>
          <p:nvPr/>
        </p:nvSpPr>
        <p:spPr bwMode="auto">
          <a:xfrm>
            <a:off x="8915399" y="6053939"/>
            <a:ext cx="1442600" cy="3077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p>
            <a:r>
              <a:rPr lang="en-US" altLang="en-US" sz="1400" dirty="0"/>
              <a:t>Figure 9.8</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1C224-E25C-470B-988A-636AF4107E06}"/>
              </a:ext>
            </a:extLst>
          </p:cNvPr>
          <p:cNvSpPr>
            <a:spLocks noGrp="1"/>
          </p:cNvSpPr>
          <p:nvPr>
            <p:ph type="title"/>
          </p:nvPr>
        </p:nvSpPr>
        <p:spPr/>
        <p:txBody>
          <a:bodyPr>
            <a:normAutofit fontScale="90000"/>
          </a:bodyPr>
          <a:lstStyle/>
          <a:p>
            <a:pPr algn="ctr"/>
            <a:r>
              <a:rPr lang="en-US" dirty="0"/>
              <a:t>9.4. Billing Management System</a:t>
            </a:r>
          </a:p>
        </p:txBody>
      </p:sp>
      <p:sp>
        <p:nvSpPr>
          <p:cNvPr id="3" name="Content Placeholder 2">
            <a:extLst>
              <a:ext uri="{FF2B5EF4-FFF2-40B4-BE49-F238E27FC236}">
                <a16:creationId xmlns:a16="http://schemas.microsoft.com/office/drawing/2014/main" id="{05F0449B-B5D6-4805-88FE-221413326C89}"/>
              </a:ext>
            </a:extLst>
          </p:cNvPr>
          <p:cNvSpPr>
            <a:spLocks noGrp="1"/>
          </p:cNvSpPr>
          <p:nvPr>
            <p:ph idx="1"/>
          </p:nvPr>
        </p:nvSpPr>
        <p:spPr>
          <a:xfrm>
            <a:off x="259492" y="1075039"/>
            <a:ext cx="9777383" cy="5115693"/>
          </a:xfrm>
        </p:spPr>
        <p:txBody>
          <a:bodyPr/>
          <a:lstStyle/>
          <a:p>
            <a:r>
              <a:rPr lang="en-US" dirty="0"/>
              <a:t>The billing management system mechanism is dedicated to the collection and processing of usage data as it pertains to cloud provider accounting and cloud consumer billing</a:t>
            </a:r>
          </a:p>
          <a:p>
            <a:r>
              <a:rPr lang="en-US" dirty="0"/>
              <a:t>Specifically, the billing management system relies on pay-per-use monitors to gather runtime usage data that is stored in a repository that the system components then draw from for billing, reporting, and invoicing purposes</a:t>
            </a:r>
          </a:p>
        </p:txBody>
      </p:sp>
      <p:sp>
        <p:nvSpPr>
          <p:cNvPr id="4" name="Footer Placeholder 1">
            <a:extLst>
              <a:ext uri="{FF2B5EF4-FFF2-40B4-BE49-F238E27FC236}">
                <a16:creationId xmlns:a16="http://schemas.microsoft.com/office/drawing/2014/main" id="{20B539FF-B849-4891-A0B0-ACE9C02B2EE4}"/>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555010" name="Picture 2">
            <a:extLst>
              <a:ext uri="{FF2B5EF4-FFF2-40B4-BE49-F238E27FC236}">
                <a16:creationId xmlns:a16="http://schemas.microsoft.com/office/drawing/2014/main" id="{246A9F7D-6459-47C1-B546-7B78DC9C49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36875" y="1768100"/>
            <a:ext cx="1848144" cy="33217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55011" name="Text Box 3">
            <a:extLst>
              <a:ext uri="{FF2B5EF4-FFF2-40B4-BE49-F238E27FC236}">
                <a16:creationId xmlns:a16="http://schemas.microsoft.com/office/drawing/2014/main" id="{2BD34752-0499-418C-8AA4-E75F2146297A}"/>
              </a:ext>
            </a:extLst>
          </p:cNvPr>
          <p:cNvSpPr txBox="1">
            <a:spLocks noChangeArrowheads="1"/>
          </p:cNvSpPr>
          <p:nvPr/>
        </p:nvSpPr>
        <p:spPr bwMode="auto">
          <a:xfrm>
            <a:off x="9491449" y="5251725"/>
            <a:ext cx="2629546" cy="8684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p>
            <a:r>
              <a:rPr lang="en-US" altLang="en-US" sz="1261" dirty="0"/>
              <a:t>Figure 9.9 A billing management system comprised of a pricing and contract manager and a pay-per-use measurements repository.</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E4010-1304-44CA-962C-985A61A0A5D7}"/>
              </a:ext>
            </a:extLst>
          </p:cNvPr>
          <p:cNvSpPr>
            <a:spLocks noGrp="1"/>
          </p:cNvSpPr>
          <p:nvPr>
            <p:ph type="title"/>
          </p:nvPr>
        </p:nvSpPr>
        <p:spPr/>
        <p:txBody>
          <a:bodyPr>
            <a:normAutofit fontScale="90000"/>
          </a:bodyPr>
          <a:lstStyle/>
          <a:p>
            <a:pPr algn="ctr"/>
            <a:r>
              <a:rPr lang="en-US" dirty="0"/>
              <a:t>9.4. Billing Management System</a:t>
            </a:r>
          </a:p>
        </p:txBody>
      </p:sp>
      <p:sp>
        <p:nvSpPr>
          <p:cNvPr id="3" name="Content Placeholder 2">
            <a:extLst>
              <a:ext uri="{FF2B5EF4-FFF2-40B4-BE49-F238E27FC236}">
                <a16:creationId xmlns:a16="http://schemas.microsoft.com/office/drawing/2014/main" id="{A060AE52-B827-441A-AA95-13430CBA267A}"/>
              </a:ext>
            </a:extLst>
          </p:cNvPr>
          <p:cNvSpPr>
            <a:spLocks noGrp="1"/>
          </p:cNvSpPr>
          <p:nvPr>
            <p:ph idx="1"/>
          </p:nvPr>
        </p:nvSpPr>
        <p:spPr>
          <a:xfrm>
            <a:off x="259492" y="831827"/>
            <a:ext cx="11652421" cy="5692378"/>
          </a:xfrm>
        </p:spPr>
        <p:txBody>
          <a:bodyPr>
            <a:normAutofit fontScale="92500"/>
          </a:bodyPr>
          <a:lstStyle/>
          <a:p>
            <a:r>
              <a:rPr lang="en-US" dirty="0"/>
              <a:t>The billing management system allows for the definition of different pricing policies, as well as custom pricing models on a per cloud consumer and/or per IT resource basis</a:t>
            </a:r>
          </a:p>
          <a:p>
            <a:r>
              <a:rPr lang="en-US" dirty="0"/>
              <a:t>Pricing models can vary from the traditional pay-per-use models, to flat-rate or pay-per-allocation modes, or combinations thereof</a:t>
            </a:r>
          </a:p>
          <a:p>
            <a:r>
              <a:rPr lang="en-US" dirty="0"/>
              <a:t>Billing arrangements are based on pre-usage and post-usage payments</a:t>
            </a:r>
          </a:p>
          <a:p>
            <a:pPr lvl="1"/>
            <a:r>
              <a:rPr lang="en-US" dirty="0"/>
              <a:t>Post-usage payments can include pre-defined limits or it can be set up (with the mutual agreement of the cloud consumer) to allow for unlimited usage (and, consequently, no limit on subsequent billing)</a:t>
            </a:r>
          </a:p>
          <a:p>
            <a:r>
              <a:rPr lang="en-US" dirty="0"/>
              <a:t>When limits are established, they are usually in the form of usage quotas</a:t>
            </a:r>
          </a:p>
          <a:p>
            <a:pPr lvl="1"/>
            <a:r>
              <a:rPr lang="en-US" dirty="0"/>
              <a:t>When exceeded, the billing management system can block further usage requests by CC</a:t>
            </a:r>
          </a:p>
        </p:txBody>
      </p:sp>
    </p:spTree>
    <p:extLst>
      <p:ext uri="{BB962C8B-B14F-4D97-AF65-F5344CB8AC3E}">
        <p14:creationId xmlns:p14="http://schemas.microsoft.com/office/powerpoint/2010/main" val="16703456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7F145-12C1-4608-8629-EBAA255E9A4F}"/>
              </a:ext>
            </a:extLst>
          </p:cNvPr>
          <p:cNvSpPr>
            <a:spLocks noGrp="1"/>
          </p:cNvSpPr>
          <p:nvPr>
            <p:ph type="title"/>
          </p:nvPr>
        </p:nvSpPr>
        <p:spPr/>
        <p:txBody>
          <a:bodyPr>
            <a:normAutofit fontScale="90000"/>
          </a:bodyPr>
          <a:lstStyle/>
          <a:p>
            <a:pPr algn="ctr"/>
            <a:r>
              <a:rPr lang="en-US" dirty="0"/>
              <a:t>9.4. Billing Management System</a:t>
            </a:r>
          </a:p>
        </p:txBody>
      </p:sp>
      <p:sp>
        <p:nvSpPr>
          <p:cNvPr id="3" name="Content Placeholder 2">
            <a:extLst>
              <a:ext uri="{FF2B5EF4-FFF2-40B4-BE49-F238E27FC236}">
                <a16:creationId xmlns:a16="http://schemas.microsoft.com/office/drawing/2014/main" id="{364E1735-AD80-4C33-BF2D-FD10D40F0570}"/>
              </a:ext>
            </a:extLst>
          </p:cNvPr>
          <p:cNvSpPr>
            <a:spLocks noGrp="1"/>
          </p:cNvSpPr>
          <p:nvPr>
            <p:ph idx="1"/>
          </p:nvPr>
        </p:nvSpPr>
        <p:spPr>
          <a:xfrm>
            <a:off x="259492" y="1075039"/>
            <a:ext cx="7815993" cy="5275258"/>
          </a:xfrm>
        </p:spPr>
        <p:txBody>
          <a:bodyPr>
            <a:normAutofit fontScale="92500" lnSpcReduction="20000"/>
          </a:bodyPr>
          <a:lstStyle/>
          <a:p>
            <a:r>
              <a:rPr lang="en-US" altLang="en-US" sz="2800" dirty="0"/>
              <a:t>A cloud service consumer exchanges messages with a cloud service (1)</a:t>
            </a:r>
          </a:p>
          <a:p>
            <a:r>
              <a:rPr lang="en-US" altLang="en-US" sz="2800" dirty="0"/>
              <a:t>A pay-per-use monitor keeps track of the usage and collects data relevant to billing (2A)</a:t>
            </a:r>
          </a:p>
          <a:p>
            <a:r>
              <a:rPr lang="en-US" altLang="en-US" sz="2800" dirty="0"/>
              <a:t>which is forwarded to a repository that is part of the billing management system (2B)</a:t>
            </a:r>
          </a:p>
          <a:p>
            <a:r>
              <a:rPr lang="en-US" altLang="en-US" sz="2800" dirty="0"/>
              <a:t>The system periodically calculates the consolidated cloud service usage fees and generates an invoice for the cloud consumer (3)</a:t>
            </a:r>
          </a:p>
          <a:p>
            <a:r>
              <a:rPr lang="en-US" altLang="en-US" sz="2800" dirty="0"/>
              <a:t>The invoice may be provided to the cloud consumer through the usage and administration portal (4).</a:t>
            </a:r>
            <a:endParaRPr lang="en-US" dirty="0"/>
          </a:p>
        </p:txBody>
      </p:sp>
      <p:sp>
        <p:nvSpPr>
          <p:cNvPr id="4" name="Footer Placeholder 1">
            <a:extLst>
              <a:ext uri="{FF2B5EF4-FFF2-40B4-BE49-F238E27FC236}">
                <a16:creationId xmlns:a16="http://schemas.microsoft.com/office/drawing/2014/main" id="{179C3A29-74A9-4920-9EB7-B0F553BDB8A9}"/>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557058" name="Picture 2">
            <a:extLst>
              <a:ext uri="{FF2B5EF4-FFF2-40B4-BE49-F238E27FC236}">
                <a16:creationId xmlns:a16="http://schemas.microsoft.com/office/drawing/2014/main" id="{5A2A8EC0-F841-4582-9B40-50B83B63D0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5485" y="1134599"/>
            <a:ext cx="4116515" cy="52271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57059" name="Text Box 3">
            <a:extLst>
              <a:ext uri="{FF2B5EF4-FFF2-40B4-BE49-F238E27FC236}">
                <a16:creationId xmlns:a16="http://schemas.microsoft.com/office/drawing/2014/main" id="{DF617C0D-E3EC-4187-84CF-EB3BA90CA057}"/>
              </a:ext>
            </a:extLst>
          </p:cNvPr>
          <p:cNvSpPr txBox="1">
            <a:spLocks noChangeArrowheads="1"/>
          </p:cNvSpPr>
          <p:nvPr/>
        </p:nvSpPr>
        <p:spPr bwMode="auto">
          <a:xfrm>
            <a:off x="8276218" y="6373135"/>
            <a:ext cx="1301736" cy="3077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p>
            <a:r>
              <a:rPr lang="en-US" altLang="en-US" sz="1400" dirty="0"/>
              <a:t>Figure 9.10</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B8F00-3B55-43B8-B555-CFCD6C60320E}"/>
              </a:ext>
            </a:extLst>
          </p:cNvPr>
          <p:cNvSpPr>
            <a:spLocks noGrp="1"/>
          </p:cNvSpPr>
          <p:nvPr>
            <p:ph type="title"/>
          </p:nvPr>
        </p:nvSpPr>
        <p:spPr/>
        <p:txBody>
          <a:bodyPr>
            <a:normAutofit fontScale="90000"/>
          </a:bodyPr>
          <a:lstStyle/>
          <a:p>
            <a:pPr marR="0" rtl="0"/>
            <a:r>
              <a:rPr lang="en-US" b="0" i="0" u="none" strike="noStrike" kern="1400" baseline="0">
                <a:latin typeface="Times New Roman" panose="02020603050405020304" pitchFamily="18" charset="0"/>
              </a:rPr>
              <a:t>Cloud Management Mechanism </a:t>
            </a:r>
          </a:p>
        </p:txBody>
      </p:sp>
      <p:sp>
        <p:nvSpPr>
          <p:cNvPr id="4" name="Content Placeholder 3">
            <a:extLst>
              <a:ext uri="{FF2B5EF4-FFF2-40B4-BE49-F238E27FC236}">
                <a16:creationId xmlns:a16="http://schemas.microsoft.com/office/drawing/2014/main" id="{0F4CC1DE-47D0-40D1-BA98-E0798924C855}"/>
              </a:ext>
            </a:extLst>
          </p:cNvPr>
          <p:cNvSpPr>
            <a:spLocks noGrp="1"/>
          </p:cNvSpPr>
          <p:nvPr>
            <p:ph idx="1"/>
          </p:nvPr>
        </p:nvSpPr>
        <p:spPr/>
        <p:txBody>
          <a:bodyPr>
            <a:normAutofit fontScale="92500" lnSpcReduction="20000"/>
          </a:bodyPr>
          <a:lstStyle/>
          <a:p>
            <a:r>
              <a:rPr lang="en-US" sz="3000" b="0" i="0" u="none" strike="noStrike" baseline="0" dirty="0"/>
              <a:t>Cloud-based IT resources need to be set up, configured, maintained, and monitored. </a:t>
            </a:r>
          </a:p>
          <a:p>
            <a:r>
              <a:rPr lang="en-US" sz="3000" b="0" i="0" u="none" strike="noStrike" baseline="0" dirty="0"/>
              <a:t>The systems below are mechanisms that encompass and enable these types of management tasks.</a:t>
            </a:r>
            <a:r>
              <a:rPr lang="en-US" b="0" i="0" u="none" strike="noStrike" baseline="0" dirty="0"/>
              <a:t> </a:t>
            </a:r>
          </a:p>
          <a:p>
            <a:pPr lvl="1"/>
            <a:r>
              <a:rPr lang="en-US" sz="2600" b="0" i="0" u="none" strike="noStrike" baseline="0" dirty="0"/>
              <a:t>Remote Administration System</a:t>
            </a:r>
          </a:p>
          <a:p>
            <a:pPr lvl="1"/>
            <a:r>
              <a:rPr lang="en-US" sz="2600" b="0" i="0" u="none" strike="noStrike" baseline="0" dirty="0"/>
              <a:t>Resource Management System</a:t>
            </a:r>
          </a:p>
          <a:p>
            <a:pPr lvl="1"/>
            <a:r>
              <a:rPr lang="en-US" sz="2600" b="0" i="0" u="none" strike="noStrike" baseline="0" dirty="0"/>
              <a:t>SLA Management System</a:t>
            </a:r>
          </a:p>
          <a:p>
            <a:pPr lvl="1"/>
            <a:r>
              <a:rPr lang="en-US" sz="2600" b="0" i="0" u="none" strike="noStrike" baseline="0" dirty="0"/>
              <a:t>Billing Management System</a:t>
            </a:r>
          </a:p>
          <a:p>
            <a:r>
              <a:rPr lang="en-US" sz="3000" dirty="0"/>
              <a:t>They form key parts of cloud technology architectures by facilitating the control and evolution of the IT resources that form cloud platforms and solutions.</a:t>
            </a:r>
          </a:p>
          <a:p>
            <a:endParaRPr lang="en-US" dirty="0"/>
          </a:p>
        </p:txBody>
      </p:sp>
    </p:spTree>
    <p:extLst>
      <p:ext uri="{BB962C8B-B14F-4D97-AF65-F5344CB8AC3E}">
        <p14:creationId xmlns:p14="http://schemas.microsoft.com/office/powerpoint/2010/main" val="22937183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AC654-69E3-4D96-812A-ED8D161EBAE5}"/>
              </a:ext>
            </a:extLst>
          </p:cNvPr>
          <p:cNvSpPr>
            <a:spLocks noGrp="1"/>
          </p:cNvSpPr>
          <p:nvPr>
            <p:ph type="title"/>
          </p:nvPr>
        </p:nvSpPr>
        <p:spPr/>
        <p:txBody>
          <a:bodyPr>
            <a:normAutofit fontScale="90000"/>
          </a:bodyPr>
          <a:lstStyle/>
          <a:p>
            <a:pPr marR="0" algn="ctr" rtl="0"/>
            <a:r>
              <a:rPr lang="en-US" b="0" i="0" u="none" strike="noStrike" kern="1400" baseline="0" dirty="0"/>
              <a:t>Cloud Management Mechanism</a:t>
            </a:r>
          </a:p>
        </p:txBody>
      </p:sp>
      <p:sp>
        <p:nvSpPr>
          <p:cNvPr id="4" name="Content Placeholder 3">
            <a:extLst>
              <a:ext uri="{FF2B5EF4-FFF2-40B4-BE49-F238E27FC236}">
                <a16:creationId xmlns:a16="http://schemas.microsoft.com/office/drawing/2014/main" id="{B5FBC075-C7CC-47A7-B9A5-3E3DC9657E76}"/>
              </a:ext>
            </a:extLst>
          </p:cNvPr>
          <p:cNvSpPr>
            <a:spLocks noGrp="1"/>
          </p:cNvSpPr>
          <p:nvPr>
            <p:ph idx="1"/>
          </p:nvPr>
        </p:nvSpPr>
        <p:spPr/>
        <p:txBody>
          <a:bodyPr/>
          <a:lstStyle/>
          <a:p>
            <a:r>
              <a:rPr lang="en-US" dirty="0"/>
              <a:t>These systems typically provide integrated APIs and can be offered as individual products, custom applications, or combined into various product suites or multi-function applications.</a:t>
            </a:r>
          </a:p>
        </p:txBody>
      </p:sp>
    </p:spTree>
    <p:extLst>
      <p:ext uri="{BB962C8B-B14F-4D97-AF65-F5344CB8AC3E}">
        <p14:creationId xmlns:p14="http://schemas.microsoft.com/office/powerpoint/2010/main" val="42806823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7789E-9DC8-4E4B-99D7-9CE997F4CAF4}"/>
              </a:ext>
            </a:extLst>
          </p:cNvPr>
          <p:cNvSpPr>
            <a:spLocks noGrp="1"/>
          </p:cNvSpPr>
          <p:nvPr>
            <p:ph type="title"/>
          </p:nvPr>
        </p:nvSpPr>
        <p:spPr/>
        <p:txBody>
          <a:bodyPr>
            <a:normAutofit fontScale="90000"/>
          </a:bodyPr>
          <a:lstStyle/>
          <a:p>
            <a:pPr algn="ctr"/>
            <a:r>
              <a:rPr lang="en-US" b="0" i="0" u="none" strike="noStrike" kern="1400" baseline="0" dirty="0"/>
              <a:t>9.1. Remote Administration System</a:t>
            </a:r>
            <a:endParaRPr lang="en-US" dirty="0"/>
          </a:p>
        </p:txBody>
      </p:sp>
      <p:sp>
        <p:nvSpPr>
          <p:cNvPr id="3" name="Content Placeholder 2">
            <a:extLst>
              <a:ext uri="{FF2B5EF4-FFF2-40B4-BE49-F238E27FC236}">
                <a16:creationId xmlns:a16="http://schemas.microsoft.com/office/drawing/2014/main" id="{B10F7C5E-5E3D-4E8A-A768-FBE16C72E390}"/>
              </a:ext>
            </a:extLst>
          </p:cNvPr>
          <p:cNvSpPr>
            <a:spLocks noGrp="1"/>
          </p:cNvSpPr>
          <p:nvPr>
            <p:ph idx="1"/>
          </p:nvPr>
        </p:nvSpPr>
        <p:spPr>
          <a:xfrm>
            <a:off x="259492" y="1075040"/>
            <a:ext cx="11652421" cy="2101298"/>
          </a:xfrm>
        </p:spPr>
        <p:txBody>
          <a:bodyPr/>
          <a:lstStyle/>
          <a:p>
            <a:r>
              <a:rPr lang="en-US" dirty="0"/>
              <a:t>The </a:t>
            </a:r>
            <a:r>
              <a:rPr lang="en-US" i="1" dirty="0"/>
              <a:t>remote administration system </a:t>
            </a:r>
            <a:r>
              <a:rPr lang="en-US" dirty="0"/>
              <a:t>mechanism provides tools and user-interfaces for external cloud resource administrators to configure and administer cloud-based IT resources</a:t>
            </a:r>
          </a:p>
        </p:txBody>
      </p:sp>
      <p:sp>
        <p:nvSpPr>
          <p:cNvPr id="4" name="Footer Placeholder 1">
            <a:extLst>
              <a:ext uri="{FF2B5EF4-FFF2-40B4-BE49-F238E27FC236}">
                <a16:creationId xmlns:a16="http://schemas.microsoft.com/office/drawing/2014/main" id="{86C463E4-953D-43C4-92C4-E800836A64FA}"/>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538626" name="Picture 2">
            <a:extLst>
              <a:ext uri="{FF2B5EF4-FFF2-40B4-BE49-F238E27FC236}">
                <a16:creationId xmlns:a16="http://schemas.microsoft.com/office/drawing/2014/main" id="{D579B6B5-549B-4B19-9DC8-2B9E917B23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67354" y="3520037"/>
            <a:ext cx="2271231" cy="17466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38627" name="Text Box 3">
            <a:extLst>
              <a:ext uri="{FF2B5EF4-FFF2-40B4-BE49-F238E27FC236}">
                <a16:creationId xmlns:a16="http://schemas.microsoft.com/office/drawing/2014/main" id="{E500437C-6624-4844-BBD9-2F8390C5566D}"/>
              </a:ext>
            </a:extLst>
          </p:cNvPr>
          <p:cNvSpPr txBox="1">
            <a:spLocks noChangeArrowheads="1"/>
          </p:cNvSpPr>
          <p:nvPr/>
        </p:nvSpPr>
        <p:spPr bwMode="auto">
          <a:xfrm>
            <a:off x="2582667" y="5370202"/>
            <a:ext cx="7272510" cy="4803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p>
            <a:r>
              <a:rPr lang="en-US" altLang="en-US" sz="1261" dirty="0"/>
              <a:t>Figure 9.1 The symbol used in this book for the remote administration system. The displayed user-interface will typically be labeled to indicate a specific type of portal.</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C2331-027E-4089-9DD5-3E42213FF215}"/>
              </a:ext>
            </a:extLst>
          </p:cNvPr>
          <p:cNvSpPr>
            <a:spLocks noGrp="1"/>
          </p:cNvSpPr>
          <p:nvPr>
            <p:ph type="title"/>
          </p:nvPr>
        </p:nvSpPr>
        <p:spPr/>
        <p:txBody>
          <a:bodyPr>
            <a:normAutofit fontScale="90000"/>
          </a:bodyPr>
          <a:lstStyle/>
          <a:p>
            <a:pPr algn="ctr"/>
            <a:r>
              <a:rPr lang="en-US" b="0" i="0" u="none" strike="noStrike" kern="1400" baseline="0" dirty="0"/>
              <a:t>9.1. Remote Administration System</a:t>
            </a:r>
            <a:endParaRPr lang="en-US" dirty="0"/>
          </a:p>
        </p:txBody>
      </p:sp>
      <p:sp>
        <p:nvSpPr>
          <p:cNvPr id="3" name="Content Placeholder 2">
            <a:extLst>
              <a:ext uri="{FF2B5EF4-FFF2-40B4-BE49-F238E27FC236}">
                <a16:creationId xmlns:a16="http://schemas.microsoft.com/office/drawing/2014/main" id="{C32DCCBA-991E-4973-A8E6-DD08F869BCE8}"/>
              </a:ext>
            </a:extLst>
          </p:cNvPr>
          <p:cNvSpPr>
            <a:spLocks noGrp="1"/>
          </p:cNvSpPr>
          <p:nvPr>
            <p:ph idx="1"/>
          </p:nvPr>
        </p:nvSpPr>
        <p:spPr>
          <a:xfrm>
            <a:off x="259492" y="1075040"/>
            <a:ext cx="11652421" cy="1595972"/>
          </a:xfrm>
        </p:spPr>
        <p:txBody>
          <a:bodyPr>
            <a:normAutofit fontScale="92500"/>
          </a:bodyPr>
          <a:lstStyle/>
          <a:p>
            <a:r>
              <a:rPr lang="en-US" dirty="0"/>
              <a:t>A remote administration system can establish a portal for access to administration and management features of various underlying systems, including the resource management, SLA management, and billing management systems</a:t>
            </a:r>
          </a:p>
        </p:txBody>
      </p:sp>
      <p:sp>
        <p:nvSpPr>
          <p:cNvPr id="4" name="Footer Placeholder 1">
            <a:extLst>
              <a:ext uri="{FF2B5EF4-FFF2-40B4-BE49-F238E27FC236}">
                <a16:creationId xmlns:a16="http://schemas.microsoft.com/office/drawing/2014/main" id="{818AC02C-91E6-40A3-91E7-6028D9FA9059}"/>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540674" name="Picture 2">
            <a:extLst>
              <a:ext uri="{FF2B5EF4-FFF2-40B4-BE49-F238E27FC236}">
                <a16:creationId xmlns:a16="http://schemas.microsoft.com/office/drawing/2014/main" id="{82BE141A-95B1-4254-80DA-A8032A312A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595" y="2825572"/>
            <a:ext cx="6384886" cy="332465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40675" name="Text Box 3">
            <a:extLst>
              <a:ext uri="{FF2B5EF4-FFF2-40B4-BE49-F238E27FC236}">
                <a16:creationId xmlns:a16="http://schemas.microsoft.com/office/drawing/2014/main" id="{B5AE9A66-16D9-4BAF-B04E-76C022AF6E44}"/>
              </a:ext>
            </a:extLst>
          </p:cNvPr>
          <p:cNvSpPr txBox="1">
            <a:spLocks noChangeArrowheads="1"/>
          </p:cNvSpPr>
          <p:nvPr/>
        </p:nvSpPr>
        <p:spPr bwMode="auto">
          <a:xfrm>
            <a:off x="6986768" y="4061800"/>
            <a:ext cx="4801637" cy="10624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p>
            <a:r>
              <a:rPr lang="en-US" altLang="en-US" sz="1261" dirty="0"/>
              <a:t>Figure 9.2 The remote administration system abstracts underlying management systems to expose and centralize administration controls to external cloud resource administrators. The system provides a customizable user console, while programmatically interfacing with underlying management systems via their APIs.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FCCDB-0B77-4F11-9B1E-614A6309BD65}"/>
              </a:ext>
            </a:extLst>
          </p:cNvPr>
          <p:cNvSpPr>
            <a:spLocks noGrp="1"/>
          </p:cNvSpPr>
          <p:nvPr>
            <p:ph type="title"/>
          </p:nvPr>
        </p:nvSpPr>
        <p:spPr/>
        <p:txBody>
          <a:bodyPr>
            <a:normAutofit fontScale="90000"/>
          </a:bodyPr>
          <a:lstStyle/>
          <a:p>
            <a:pPr algn="ctr"/>
            <a:r>
              <a:rPr lang="en-US" b="0" i="0" u="none" strike="noStrike" kern="1400" baseline="0" dirty="0"/>
              <a:t>9.1. Remote Administration System</a:t>
            </a:r>
            <a:endParaRPr lang="en-US" dirty="0"/>
          </a:p>
        </p:txBody>
      </p:sp>
      <p:sp>
        <p:nvSpPr>
          <p:cNvPr id="3" name="Content Placeholder 2">
            <a:extLst>
              <a:ext uri="{FF2B5EF4-FFF2-40B4-BE49-F238E27FC236}">
                <a16:creationId xmlns:a16="http://schemas.microsoft.com/office/drawing/2014/main" id="{430D0310-158D-4670-980D-D62699F96461}"/>
              </a:ext>
            </a:extLst>
          </p:cNvPr>
          <p:cNvSpPr>
            <a:spLocks noGrp="1"/>
          </p:cNvSpPr>
          <p:nvPr>
            <p:ph idx="1"/>
          </p:nvPr>
        </p:nvSpPr>
        <p:spPr>
          <a:xfrm>
            <a:off x="259492" y="831827"/>
            <a:ext cx="11652421" cy="5785541"/>
          </a:xfrm>
        </p:spPr>
        <p:txBody>
          <a:bodyPr>
            <a:normAutofit lnSpcReduction="10000"/>
          </a:bodyPr>
          <a:lstStyle/>
          <a:p>
            <a:r>
              <a:rPr lang="en-US" dirty="0"/>
              <a:t>The tools and APIs provided by a remote administration system are generally used by the cloud provider to develop and customize online portals that provide cloud consumers with a variety of administrative controls.</a:t>
            </a:r>
          </a:p>
          <a:p>
            <a:r>
              <a:rPr lang="en-US" dirty="0"/>
              <a:t>There are two primary types of portals that are created with the remote administration system</a:t>
            </a:r>
          </a:p>
          <a:p>
            <a:pPr lvl="1"/>
            <a:r>
              <a:rPr lang="en-US" dirty="0"/>
              <a:t>Usage and Administration Portal – A general purpose portal that centralizes management controls to different cloud-based IT resources and can further provide IT resource usage reports</a:t>
            </a:r>
          </a:p>
          <a:p>
            <a:pPr lvl="1"/>
            <a:r>
              <a:rPr lang="en-US" dirty="0"/>
              <a:t>Self-Service Portal – This is essentially a shopping portal that allows cloud consumers to search an up-to-date list of cloud services and IT resources that are available from a cloud provider (usually for lease). The cloud consumer submits its chosen items to the cloud provider for provisioning</a:t>
            </a:r>
          </a:p>
        </p:txBody>
      </p:sp>
    </p:spTree>
    <p:extLst>
      <p:ext uri="{BB962C8B-B14F-4D97-AF65-F5344CB8AC3E}">
        <p14:creationId xmlns:p14="http://schemas.microsoft.com/office/powerpoint/2010/main" val="510597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6A859-5719-47D5-AE3F-8CD9FD9FCEED}"/>
              </a:ext>
            </a:extLst>
          </p:cNvPr>
          <p:cNvSpPr>
            <a:spLocks noGrp="1"/>
          </p:cNvSpPr>
          <p:nvPr>
            <p:ph type="title"/>
          </p:nvPr>
        </p:nvSpPr>
        <p:spPr/>
        <p:txBody>
          <a:bodyPr>
            <a:normAutofit fontScale="90000"/>
          </a:bodyPr>
          <a:lstStyle/>
          <a:p>
            <a:pPr algn="ctr"/>
            <a:r>
              <a:rPr lang="en-US" b="0" i="0" u="none" strike="noStrike" kern="1400" baseline="0" dirty="0"/>
              <a:t>9.1. Remote Administration System</a:t>
            </a:r>
            <a:endParaRPr lang="en-US" dirty="0"/>
          </a:p>
        </p:txBody>
      </p:sp>
      <p:sp>
        <p:nvSpPr>
          <p:cNvPr id="3" name="Content Placeholder 2">
            <a:extLst>
              <a:ext uri="{FF2B5EF4-FFF2-40B4-BE49-F238E27FC236}">
                <a16:creationId xmlns:a16="http://schemas.microsoft.com/office/drawing/2014/main" id="{149A5E7E-2BE7-43CF-B412-AAA9DE6234E1}"/>
              </a:ext>
            </a:extLst>
          </p:cNvPr>
          <p:cNvSpPr>
            <a:spLocks noGrp="1"/>
          </p:cNvSpPr>
          <p:nvPr>
            <p:ph idx="1"/>
          </p:nvPr>
        </p:nvSpPr>
        <p:spPr>
          <a:xfrm>
            <a:off x="259492" y="1075039"/>
            <a:ext cx="5738519" cy="5115693"/>
          </a:xfrm>
        </p:spPr>
        <p:txBody>
          <a:bodyPr>
            <a:normAutofit fontScale="70000" lnSpcReduction="20000"/>
          </a:bodyPr>
          <a:lstStyle/>
          <a:p>
            <a:r>
              <a:rPr lang="en-US" altLang="en-US" sz="2800" dirty="0"/>
              <a:t>A cloud resource administrator uses the usage and administration portal to configure an already leased virtual server (not shown) to prepare it for hosting (1)</a:t>
            </a:r>
          </a:p>
          <a:p>
            <a:r>
              <a:rPr lang="en-US" altLang="en-US" sz="2800" dirty="0"/>
              <a:t>The cloud resource administrator then uses the self-service portal to select and request the provisioning of a new cloud service (2)</a:t>
            </a:r>
          </a:p>
          <a:p>
            <a:r>
              <a:rPr lang="en-US" altLang="en-US" sz="2800" dirty="0"/>
              <a:t>The cloud resource administrator then accesses the usage and administration portal again to configure the newly provisioned cloud service that is hosted on the virtual server (3)</a:t>
            </a:r>
          </a:p>
          <a:p>
            <a:r>
              <a:rPr lang="en-US" altLang="en-US" sz="2800" dirty="0"/>
              <a:t>Throughout these steps, the remote administration system interacts with the necessary management systems to perform the requested actions (4).</a:t>
            </a:r>
            <a:endParaRPr lang="en-US" dirty="0"/>
          </a:p>
        </p:txBody>
      </p:sp>
      <p:sp>
        <p:nvSpPr>
          <p:cNvPr id="4" name="Footer Placeholder 1">
            <a:extLst>
              <a:ext uri="{FF2B5EF4-FFF2-40B4-BE49-F238E27FC236}">
                <a16:creationId xmlns:a16="http://schemas.microsoft.com/office/drawing/2014/main" id="{D8CDD700-30F6-44B4-9C44-55DF6093C3DB}"/>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542722" name="Picture 2">
            <a:extLst>
              <a:ext uri="{FF2B5EF4-FFF2-40B4-BE49-F238E27FC236}">
                <a16:creationId xmlns:a16="http://schemas.microsoft.com/office/drawing/2014/main" id="{EFAC021B-29B5-4352-949E-E7EB979920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98012" y="1451526"/>
            <a:ext cx="6137758" cy="330464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42723" name="Text Box 3">
            <a:extLst>
              <a:ext uri="{FF2B5EF4-FFF2-40B4-BE49-F238E27FC236}">
                <a16:creationId xmlns:a16="http://schemas.microsoft.com/office/drawing/2014/main" id="{05656FB1-DE68-4F6A-8ED1-64AE70ECB242}"/>
              </a:ext>
            </a:extLst>
          </p:cNvPr>
          <p:cNvSpPr txBox="1">
            <a:spLocks noChangeArrowheads="1"/>
          </p:cNvSpPr>
          <p:nvPr/>
        </p:nvSpPr>
        <p:spPr bwMode="auto">
          <a:xfrm>
            <a:off x="8760829" y="4892434"/>
            <a:ext cx="972719" cy="3077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p>
            <a:r>
              <a:rPr lang="en-US" altLang="en-US" sz="1400" dirty="0"/>
              <a:t>Figure 9.3</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2DAE6-1626-412E-B973-DCFC9C04A9FC}"/>
              </a:ext>
            </a:extLst>
          </p:cNvPr>
          <p:cNvSpPr>
            <a:spLocks noGrp="1"/>
          </p:cNvSpPr>
          <p:nvPr>
            <p:ph type="title"/>
          </p:nvPr>
        </p:nvSpPr>
        <p:spPr>
          <a:xfrm>
            <a:off x="1453288" y="339223"/>
            <a:ext cx="9605635" cy="635336"/>
          </a:xfrm>
        </p:spPr>
        <p:txBody>
          <a:bodyPr/>
          <a:lstStyle/>
          <a:p>
            <a:pPr algn="ctr"/>
            <a:r>
              <a:rPr lang="en-US" b="0" i="0" u="none" strike="noStrike" kern="1400" baseline="0" dirty="0"/>
              <a:t>9.1. Remote Administration System</a:t>
            </a:r>
            <a:endParaRPr lang="en-US" dirty="0"/>
          </a:p>
        </p:txBody>
      </p:sp>
      <p:sp>
        <p:nvSpPr>
          <p:cNvPr id="3" name="Content Placeholder 2">
            <a:extLst>
              <a:ext uri="{FF2B5EF4-FFF2-40B4-BE49-F238E27FC236}">
                <a16:creationId xmlns:a16="http://schemas.microsoft.com/office/drawing/2014/main" id="{18BCD44B-3C26-4F71-B285-278EFA4DF55F}"/>
              </a:ext>
            </a:extLst>
          </p:cNvPr>
          <p:cNvSpPr>
            <a:spLocks noGrp="1"/>
          </p:cNvSpPr>
          <p:nvPr>
            <p:ph sz="half" idx="1"/>
          </p:nvPr>
        </p:nvSpPr>
        <p:spPr>
          <a:xfrm>
            <a:off x="208547" y="1443789"/>
            <a:ext cx="5185611" cy="5002797"/>
          </a:xfrm>
        </p:spPr>
        <p:txBody>
          <a:bodyPr>
            <a:normAutofit fontScale="92500" lnSpcReduction="20000"/>
          </a:bodyPr>
          <a:lstStyle/>
          <a:p>
            <a:r>
              <a:rPr lang="en-US" sz="3000" dirty="0"/>
              <a:t>Depending on:</a:t>
            </a:r>
          </a:p>
          <a:p>
            <a:pPr lvl="1"/>
            <a:r>
              <a:rPr lang="en-US" sz="2600" dirty="0"/>
              <a:t>the type of cloud product or cloud delivery model the cloud consumer is leasing or using from the cloud provider,</a:t>
            </a:r>
          </a:p>
          <a:p>
            <a:pPr lvl="1"/>
            <a:r>
              <a:rPr lang="en-US" sz="2600" dirty="0"/>
              <a:t>the level of access control granted by the cloud provider to the cloud consumer, and</a:t>
            </a:r>
          </a:p>
          <a:p>
            <a:pPr lvl="1"/>
            <a:r>
              <a:rPr lang="en-US" sz="2600" dirty="0"/>
              <a:t>further depending on which underlying management systems the remote administration system interfaces with</a:t>
            </a:r>
          </a:p>
        </p:txBody>
      </p:sp>
      <p:sp>
        <p:nvSpPr>
          <p:cNvPr id="4" name="Content Placeholder 3">
            <a:extLst>
              <a:ext uri="{FF2B5EF4-FFF2-40B4-BE49-F238E27FC236}">
                <a16:creationId xmlns:a16="http://schemas.microsoft.com/office/drawing/2014/main" id="{8AA0BF66-905F-414B-B952-57C68DC8580F}"/>
              </a:ext>
            </a:extLst>
          </p:cNvPr>
          <p:cNvSpPr>
            <a:spLocks noGrp="1"/>
          </p:cNvSpPr>
          <p:nvPr>
            <p:ph sz="half" idx="2"/>
          </p:nvPr>
        </p:nvSpPr>
        <p:spPr>
          <a:xfrm>
            <a:off x="5245768" y="1371599"/>
            <a:ext cx="6737685" cy="5342021"/>
          </a:xfrm>
        </p:spPr>
        <p:txBody>
          <a:bodyPr>
            <a:normAutofit fontScale="92500" lnSpcReduction="20000"/>
          </a:bodyPr>
          <a:lstStyle/>
          <a:p>
            <a:r>
              <a:rPr lang="en-US" sz="3000" dirty="0"/>
              <a:t>tasks that can be performed by CC via a remote administration console include:</a:t>
            </a:r>
          </a:p>
          <a:p>
            <a:pPr lvl="1"/>
            <a:r>
              <a:rPr lang="en-US" sz="2200" dirty="0"/>
              <a:t>configuring and setting up cloud services</a:t>
            </a:r>
          </a:p>
          <a:p>
            <a:pPr lvl="1"/>
            <a:r>
              <a:rPr lang="en-US" sz="2200" dirty="0"/>
              <a:t>provisioning and releasing IT resource for on-demand cloud services</a:t>
            </a:r>
          </a:p>
          <a:p>
            <a:pPr lvl="1"/>
            <a:r>
              <a:rPr lang="en-US" sz="2200" dirty="0"/>
              <a:t>monitoring cloud service status, usage, and performance</a:t>
            </a:r>
          </a:p>
          <a:p>
            <a:pPr lvl="1"/>
            <a:r>
              <a:rPr lang="en-US" sz="2200" dirty="0"/>
              <a:t>monitoring QoS and SLA fulfillment</a:t>
            </a:r>
          </a:p>
          <a:p>
            <a:pPr lvl="1"/>
            <a:r>
              <a:rPr lang="en-US" sz="2200" dirty="0"/>
              <a:t>managing leasing costs and usage fees</a:t>
            </a:r>
          </a:p>
          <a:p>
            <a:pPr lvl="1"/>
            <a:r>
              <a:rPr lang="en-US" sz="2200" dirty="0"/>
              <a:t>managing user accounts, security credentials, authorization, and access control</a:t>
            </a:r>
          </a:p>
          <a:p>
            <a:pPr lvl="1"/>
            <a:r>
              <a:rPr lang="en-US" sz="2200" dirty="0"/>
              <a:t>tracking internal and external access to leased services</a:t>
            </a:r>
          </a:p>
          <a:p>
            <a:pPr lvl="1"/>
            <a:r>
              <a:rPr lang="en-US" sz="2200" dirty="0"/>
              <a:t>planning and assessing IT resource provisioning</a:t>
            </a:r>
          </a:p>
          <a:p>
            <a:pPr lvl="1"/>
            <a:r>
              <a:rPr lang="en-US" sz="2200" dirty="0"/>
              <a:t>capacity planning</a:t>
            </a:r>
          </a:p>
        </p:txBody>
      </p:sp>
    </p:spTree>
    <p:extLst>
      <p:ext uri="{BB962C8B-B14F-4D97-AF65-F5344CB8AC3E}">
        <p14:creationId xmlns:p14="http://schemas.microsoft.com/office/powerpoint/2010/main" val="30446052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408D0-2A4E-4EB1-8E6B-4408A03706CA}"/>
              </a:ext>
            </a:extLst>
          </p:cNvPr>
          <p:cNvSpPr>
            <a:spLocks noGrp="1"/>
          </p:cNvSpPr>
          <p:nvPr>
            <p:ph type="title"/>
          </p:nvPr>
        </p:nvSpPr>
        <p:spPr/>
        <p:txBody>
          <a:bodyPr>
            <a:normAutofit fontScale="90000"/>
          </a:bodyPr>
          <a:lstStyle/>
          <a:p>
            <a:pPr algn="ctr"/>
            <a:r>
              <a:rPr lang="en-US" b="0" i="0" u="none" strike="noStrike" kern="1400" baseline="0" dirty="0"/>
              <a:t>9.1. Remote Administration System</a:t>
            </a:r>
            <a:endParaRPr lang="en-US" dirty="0"/>
          </a:p>
        </p:txBody>
      </p:sp>
      <p:sp>
        <p:nvSpPr>
          <p:cNvPr id="3" name="Content Placeholder 2">
            <a:extLst>
              <a:ext uri="{FF2B5EF4-FFF2-40B4-BE49-F238E27FC236}">
                <a16:creationId xmlns:a16="http://schemas.microsoft.com/office/drawing/2014/main" id="{DCE32933-7537-4EEE-9A2D-BD513AECA3C1}"/>
              </a:ext>
            </a:extLst>
          </p:cNvPr>
          <p:cNvSpPr>
            <a:spLocks noGrp="1"/>
          </p:cNvSpPr>
          <p:nvPr>
            <p:ph idx="1"/>
          </p:nvPr>
        </p:nvSpPr>
        <p:spPr>
          <a:xfrm>
            <a:off x="259493" y="1075039"/>
            <a:ext cx="6386694" cy="5115693"/>
          </a:xfrm>
        </p:spPr>
        <p:txBody>
          <a:bodyPr/>
          <a:lstStyle/>
          <a:p>
            <a:r>
              <a:rPr lang="en-US" dirty="0"/>
              <a:t>CP tend to have proprietary UIs</a:t>
            </a:r>
          </a:p>
          <a:p>
            <a:r>
              <a:rPr lang="en-US" dirty="0"/>
              <a:t>CC prefers standardized API</a:t>
            </a:r>
          </a:p>
          <a:p>
            <a:pPr lvl="1"/>
            <a:r>
              <a:rPr lang="en-US" dirty="0"/>
              <a:t>Allow CC to create their own front-end to be reused, if migration to a different CP who support standardized APIs, is necessary</a:t>
            </a:r>
          </a:p>
          <a:p>
            <a:pPr lvl="1"/>
            <a:r>
              <a:rPr lang="en-US" dirty="0"/>
              <a:t>Can leverage standardized API if leasing or centralizing IT resources among different CP or resources residing in a hybrid deployment</a:t>
            </a:r>
          </a:p>
        </p:txBody>
      </p:sp>
      <p:sp>
        <p:nvSpPr>
          <p:cNvPr id="4" name="Footer Placeholder 1">
            <a:extLst>
              <a:ext uri="{FF2B5EF4-FFF2-40B4-BE49-F238E27FC236}">
                <a16:creationId xmlns:a16="http://schemas.microsoft.com/office/drawing/2014/main" id="{D6DBFD25-A0BF-4C97-B24C-23F402FEA308}"/>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544770" name="Picture 2">
            <a:extLst>
              <a:ext uri="{FF2B5EF4-FFF2-40B4-BE49-F238E27FC236}">
                <a16:creationId xmlns:a16="http://schemas.microsoft.com/office/drawing/2014/main" id="{A058B9D1-864A-410D-92FE-F0BF727CF9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46186" y="1050582"/>
            <a:ext cx="5434462" cy="46387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44771" name="Text Box 3">
            <a:extLst>
              <a:ext uri="{FF2B5EF4-FFF2-40B4-BE49-F238E27FC236}">
                <a16:creationId xmlns:a16="http://schemas.microsoft.com/office/drawing/2014/main" id="{E3BAD4E2-D42F-41D0-A56A-B1AD7323650E}"/>
              </a:ext>
            </a:extLst>
          </p:cNvPr>
          <p:cNvSpPr txBox="1">
            <a:spLocks noChangeArrowheads="1"/>
          </p:cNvSpPr>
          <p:nvPr/>
        </p:nvSpPr>
        <p:spPr bwMode="auto">
          <a:xfrm>
            <a:off x="6485021" y="5841901"/>
            <a:ext cx="5342021" cy="8684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p>
            <a:r>
              <a:rPr lang="en-US" altLang="en-US" sz="1261" dirty="0"/>
              <a:t>Figure 9.4 Standardized APIs published by remote administration systems from different clouds enable a cloud consumer to develop a custom portal that centralizes a single IT resource management portal for both cloud-based and on-premise IT resources.</a:t>
            </a:r>
          </a:p>
        </p:txBody>
      </p:sp>
    </p:spTree>
  </p:cSld>
  <p:clrMapOvr>
    <a:masterClrMapping/>
  </p:clrMapOvr>
</p:sld>
</file>

<file path=ppt/theme/theme1.xml><?xml version="1.0" encoding="utf-8"?>
<a:theme xmlns:a="http://schemas.openxmlformats.org/drawingml/2006/main" name="Gallery">
  <a:themeElements>
    <a:clrScheme name="Custom 4">
      <a:dk1>
        <a:srgbClr val="000000"/>
      </a:dk1>
      <a:lt1>
        <a:srgbClr val="FFFFFF"/>
      </a:lt1>
      <a:dk2>
        <a:srgbClr val="454545"/>
      </a:dk2>
      <a:lt2>
        <a:srgbClr val="DFDBD5"/>
      </a:lt2>
      <a:accent1>
        <a:srgbClr val="B71E42"/>
      </a:accent1>
      <a:accent2>
        <a:srgbClr val="DE478E"/>
      </a:accent2>
      <a:accent3>
        <a:srgbClr val="BC72F0"/>
      </a:accent3>
      <a:accent4>
        <a:srgbClr val="4D1979"/>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ACC_FY21_General-Template</Template>
  <TotalTime>9097</TotalTime>
  <Words>2001</Words>
  <Application>Microsoft Office PowerPoint</Application>
  <PresentationFormat>Widescreen</PresentationFormat>
  <Paragraphs>150</Paragraphs>
  <Slides>19</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Gill Sans MT</vt:lpstr>
      <vt:lpstr>Times New Roman</vt:lpstr>
      <vt:lpstr>Gallery</vt:lpstr>
      <vt:lpstr>ITNW 1335 Cloud Computing</vt:lpstr>
      <vt:lpstr>Cloud Management Mechanism </vt:lpstr>
      <vt:lpstr>Cloud Management Mechanism</vt:lpstr>
      <vt:lpstr>9.1. Remote Administration System</vt:lpstr>
      <vt:lpstr>9.1. Remote Administration System</vt:lpstr>
      <vt:lpstr>9.1. Remote Administration System</vt:lpstr>
      <vt:lpstr>9.1. Remote Administration System</vt:lpstr>
      <vt:lpstr>9.1. Remote Administration System</vt:lpstr>
      <vt:lpstr>9.1. Remote Administration System</vt:lpstr>
      <vt:lpstr>9.2. Resource Management System</vt:lpstr>
      <vt:lpstr>9.2. Resource Management System</vt:lpstr>
      <vt:lpstr>9.2. Resource Management System</vt:lpstr>
      <vt:lpstr>9.2. Resource Management System</vt:lpstr>
      <vt:lpstr>9.3. SLA Management System </vt:lpstr>
      <vt:lpstr>9.3. SLA Management System</vt:lpstr>
      <vt:lpstr>9.3. SLA Management System</vt:lpstr>
      <vt:lpstr>9.4. Billing Management System</vt:lpstr>
      <vt:lpstr>9.4. Billing Management System</vt:lpstr>
      <vt:lpstr>9.4. Billing Management System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ITNW 1335 Cloud Computing</dc:title>
  <dc:creator>Kelvin Hagan</dc:creator>
  <cp:lastModifiedBy>Kelvin Hagan</cp:lastModifiedBy>
  <cp:revision>138</cp:revision>
  <dcterms:created xsi:type="dcterms:W3CDTF">2021-08-20T22:46:13Z</dcterms:created>
  <dcterms:modified xsi:type="dcterms:W3CDTF">2021-10-18T20:16:29Z</dcterms:modified>
</cp:coreProperties>
</file>

<file path=docProps/thumbnail.jpeg>
</file>